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25"/>
  </p:notesMasterIdLst>
  <p:sldIdLst>
    <p:sldId id="256" r:id="rId2"/>
    <p:sldId id="301" r:id="rId3"/>
    <p:sldId id="257" r:id="rId4"/>
    <p:sldId id="303" r:id="rId5"/>
    <p:sldId id="286" r:id="rId6"/>
    <p:sldId id="287" r:id="rId7"/>
    <p:sldId id="271" r:id="rId8"/>
    <p:sldId id="289" r:id="rId9"/>
    <p:sldId id="292" r:id="rId10"/>
    <p:sldId id="293" r:id="rId11"/>
    <p:sldId id="295" r:id="rId12"/>
    <p:sldId id="296" r:id="rId13"/>
    <p:sldId id="297" r:id="rId14"/>
    <p:sldId id="298" r:id="rId15"/>
    <p:sldId id="276" r:id="rId16"/>
    <p:sldId id="277" r:id="rId17"/>
    <p:sldId id="299" r:id="rId18"/>
    <p:sldId id="300" r:id="rId19"/>
    <p:sldId id="279" r:id="rId20"/>
    <p:sldId id="302" r:id="rId21"/>
    <p:sldId id="304" r:id="rId22"/>
    <p:sldId id="270" r:id="rId23"/>
    <p:sldId id="267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alibri Light" panose="020F0302020204030204" pitchFamily="34" charset="0"/>
      <p:regular r:id="rId30"/>
      <p:italic r:id="rId31"/>
    </p:embeddedFon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Corbel" panose="020B0503020204020204" pitchFamily="34" charset="0"/>
      <p:regular r:id="rId36"/>
      <p:bold r:id="rId37"/>
      <p:italic r:id="rId38"/>
      <p:boldItalic r:id="rId39"/>
    </p:embeddedFont>
    <p:embeddedFont>
      <p:font typeface="IBM Plex Sans" panose="020B0503050203000203" pitchFamily="34" charset="0"/>
      <p:regular r:id="rId40"/>
      <p:bold r:id="rId41"/>
      <p:italic r:id="rId42"/>
      <p:boldItalic r:id="rId4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351A"/>
    <a:srgbClr val="116857"/>
    <a:srgbClr val="FFFFFF"/>
    <a:srgbClr val="1C7D7C"/>
    <a:srgbClr val="118C79"/>
    <a:srgbClr val="E54D25"/>
    <a:srgbClr val="34C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46"/>
    <p:restoredTop sz="96327"/>
  </p:normalViewPr>
  <p:slideViewPr>
    <p:cSldViewPr snapToGrid="0">
      <p:cViewPr varScale="1">
        <p:scale>
          <a:sx n="114" d="100"/>
          <a:sy n="114" d="100"/>
        </p:scale>
        <p:origin x="10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20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16B63-1FD0-CF49-BC7E-7A787681F399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2C6A9-2E31-2840-A469-9CC265F563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9237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65C27A-DCF9-6A1C-3415-1FCEF113F7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25A5FB2-AEC3-8303-3F04-FA5123FD03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4B9731-F42D-5DF0-6A49-2D2022325B3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27D9F1C-47C4-6841-B0E7-E9F0CBE73745}" type="datetime1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189FF7-F06F-7561-4369-29E12A0E7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D9110C-6CC9-673B-FDDD-F19821EF0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88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AB9615-0B4D-B8BC-C819-937729DF8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D791D9F-447A-D938-D64B-35BD45F520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3759AE-34AB-14DC-F932-1A537852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FCCC1C7-77B2-EE47-AC62-72E84E9F17B1}" type="datetime1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D1C28F-E090-81E6-C729-08D90152D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F374B5-BF41-CED1-48C7-3A9F10F83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5866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5070F1C-22A3-E52E-E7F4-48DF36F64E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F28A22C-604C-3396-BD48-3F27A2B578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759992-AE2D-402E-CCFA-D74E921B41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6C13F2-1759-F847-9E97-AF09149D13DB}" type="datetime1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D789870-62FD-17D2-960A-6A018A2F8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39B0F1-451E-4FCB-D0EA-DDCD77233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293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D8EC105-EE03-CB54-F652-751325AB3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B5B229-23CF-07FB-F40C-A10E32FC9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8212F4F-6961-0223-A7D2-8A37A35CC6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BC12EE2-5032-A840-962B-6DE5A018D6FE}" type="datetime1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DD5D30-6A08-195E-9585-602E14F28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140B21-44E9-1F02-4FCD-0E8901D88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7254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3382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815CF7-5886-6E3A-1743-D22ED3E53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54F589-EAAE-108C-601D-23587DD9C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7A362DA-F1FD-5CC6-7819-4D0F0FCD25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A5EC8DA-5694-6E49-9CC9-2D6B3E1EBF39}" type="datetime1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6D0F71-137F-6019-0548-30C2B0047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A66B9E8-1777-4B32-EBC7-D306B5FF8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8410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3756AE-67FE-840E-59EF-09A9EAD26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475819A-B0CA-BE3D-186C-9FEAD5E41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06B303-5BAF-C0FA-599F-DF30445144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F49E7E-A096-8F9A-29DC-A2CD5F1390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CC7EBF6-2DE5-234D-B178-E413357E601E}" type="datetime1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BC8FE0-A06A-B054-E51A-DD7605A3B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B48C53-3E95-ECEB-6B58-8851E424E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599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5D95DF-1568-CFC2-EA5B-45822820AE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99C28F-44A4-2BDF-60B2-F8CB24C2BA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571DD34-6C40-AED2-DDFC-865A947628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4B65F8B-0A48-38E5-1C58-C214E74990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69F4DEA-54F4-18A5-8C8D-C43D85C7A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C61D1A7-15C6-C4DD-29C8-01349E5680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6241BB-B369-3346-8F7B-00C52BEB639F}" type="datetime1">
              <a:rPr lang="ru-RU" smtClean="0"/>
              <a:t>15.12.2025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59288BB-62D7-467C-0B2A-55B99DDC5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776D42-6852-F3F6-3850-D5C469ED0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214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29B6B8-B51F-7A3F-0652-300435D8F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B73F76B-6A8C-454B-7959-3FB6A97FAD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141A515-EA2C-5149-8582-BBDF8E0EF435}" type="datetime1">
              <a:rPr lang="ru-RU" smtClean="0"/>
              <a:t>15.12.2025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952F11-AAFA-B30F-231B-FC56FE722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8937B29-DFC8-4703-40F9-4A3DC2C5A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51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32B455E-E1EE-9C8D-6EB1-83C3900206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73B2CBF-68F8-7540-A855-2819C6A979F2}" type="datetime1">
              <a:rPr lang="ru-RU" smtClean="0"/>
              <a:t>15.12.2025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C9E2B4E-079A-8877-07DB-1B79EBCA9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E65753F-9762-C3F6-868E-B9E71BFEB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772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AF51B9-6E9A-6D9B-6C61-8DDF85607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301358A-42CD-E961-EE1D-CF960932B8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DE8E33-6DAE-F262-9896-6866E61A1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2BE3761-E3F7-006B-9C11-F0EED70E4C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6ECBF6E-1EEF-FF42-BFE2-937F3D0E3365}" type="datetime1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D5C83E7-EB62-7E2E-9259-94C1B8C86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FACA9E1-2028-5961-6F13-4956AB706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04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8E81FB-9139-A866-D502-65335E8AF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006396F-F62A-E5C7-4FF0-98841245B7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ECF3F5-F492-655A-74EE-497CB2C72C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0E77EFD-56C6-A680-8EC5-BA8271D444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42DB901-A8CF-BD49-8D9C-BC90C665B07E}" type="datetime1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7E857E-93D6-F5BE-F299-1D1C33A35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143212-3521-C577-1A47-18D126FF6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06889" y="6110918"/>
            <a:ext cx="581891" cy="365125"/>
          </a:xfrm>
          <a:prstGeom prst="rect">
            <a:avLst/>
          </a:prstGeom>
        </p:spPr>
        <p:txBody>
          <a:bodyPr/>
          <a:lstStyle/>
          <a:p>
            <a:fld id="{B7671622-5600-7144-AECE-5D3DC39039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237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D14127D5-2933-E8CB-F855-6EDC14C35ABE}"/>
              </a:ext>
            </a:extLst>
          </p:cNvPr>
          <p:cNvGrpSpPr/>
          <p:nvPr userDrawn="1"/>
        </p:nvGrpSpPr>
        <p:grpSpPr>
          <a:xfrm>
            <a:off x="-1" y="0"/>
            <a:ext cx="1725854" cy="6867939"/>
            <a:chOff x="0" y="0"/>
            <a:chExt cx="1725854" cy="6867939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4BFFF6B0-5898-C12D-F9C3-9765904BE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0" y="9939"/>
              <a:ext cx="1725854" cy="6858000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6EF8FC90-993E-5547-43F1-944A885922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40475" t="-352" r="25367" b="352"/>
            <a:stretch/>
          </p:blipFill>
          <p:spPr>
            <a:xfrm>
              <a:off x="0" y="0"/>
              <a:ext cx="1725854" cy="3379016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18666725-ED28-60FA-4BA1-A965C54A2F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t="-352" r="65842" b="352"/>
            <a:stretch/>
          </p:blipFill>
          <p:spPr>
            <a:xfrm>
              <a:off x="0" y="3337857"/>
              <a:ext cx="1725854" cy="3379016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4DDB473B-3A7D-038E-E552-8693D13CA7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71895" y="3049866"/>
              <a:ext cx="1296513" cy="535892"/>
            </a:xfrm>
            <a:prstGeom prst="rect">
              <a:avLst/>
            </a:prstGeom>
          </p:spPr>
        </p:pic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EA2ABF80-A4B9-ED45-2E84-C21853045C01}"/>
                </a:ext>
              </a:extLst>
            </p:cNvPr>
            <p:cNvSpPr/>
            <p:nvPr/>
          </p:nvSpPr>
          <p:spPr>
            <a:xfrm>
              <a:off x="571981" y="5957349"/>
              <a:ext cx="581891" cy="581891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ADD8C468-E7D2-0124-3B85-024458E064C1}"/>
              </a:ext>
            </a:extLst>
          </p:cNvPr>
          <p:cNvCxnSpPr>
            <a:cxnSpLocks/>
          </p:cNvCxnSpPr>
          <p:nvPr userDrawn="1"/>
        </p:nvCxnSpPr>
        <p:spPr>
          <a:xfrm>
            <a:off x="6497690" y="6476043"/>
            <a:ext cx="4581790" cy="0"/>
          </a:xfrm>
          <a:prstGeom prst="line">
            <a:avLst/>
          </a:prstGeom>
          <a:ln>
            <a:solidFill>
              <a:srgbClr val="D3351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15616F93-F8AA-3F10-FE7C-C05A34005993}"/>
              </a:ext>
            </a:extLst>
          </p:cNvPr>
          <p:cNvSpPr/>
          <p:nvPr userDrawn="1"/>
        </p:nvSpPr>
        <p:spPr>
          <a:xfrm rot="16200000">
            <a:off x="939134" y="1641587"/>
            <a:ext cx="1676385" cy="102946"/>
          </a:xfrm>
          <a:prstGeom prst="rect">
            <a:avLst/>
          </a:prstGeom>
          <a:solidFill>
            <a:srgbClr val="D335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2976100-A2A5-4795-A244-CDC7072F5E30}"/>
              </a:ext>
            </a:extLst>
          </p:cNvPr>
          <p:cNvSpPr txBox="1"/>
          <p:nvPr userDrawn="1"/>
        </p:nvSpPr>
        <p:spPr>
          <a:xfrm>
            <a:off x="11227137" y="6345238"/>
            <a:ext cx="64953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>
                <a:solidFill>
                  <a:srgbClr val="D3351A"/>
                </a:solidFill>
                <a:latin typeface="IBM Plex Sans" panose="020B0503050203000203" pitchFamily="34" charset="0"/>
              </a:rPr>
              <a:t>niioz.ru</a:t>
            </a:r>
            <a:endParaRPr lang="ru-RU" sz="1100" dirty="0">
              <a:solidFill>
                <a:srgbClr val="D3351A"/>
              </a:solidFill>
              <a:latin typeface="IBM Plex Sans" panose="020B0503050203000203" pitchFamily="34" charset="0"/>
            </a:endParaRPr>
          </a:p>
        </p:txBody>
      </p:sp>
      <p:sp>
        <p:nvSpPr>
          <p:cNvPr id="18" name="Номер слайда 5">
            <a:extLst>
              <a:ext uri="{FF2B5EF4-FFF2-40B4-BE49-F238E27FC236}">
                <a16:creationId xmlns:a16="http://schemas.microsoft.com/office/drawing/2014/main" id="{EEFDDFA9-550E-7E27-E7D9-5A84E4967A6A}"/>
              </a:ext>
            </a:extLst>
          </p:cNvPr>
          <p:cNvSpPr txBox="1">
            <a:spLocks/>
          </p:cNvSpPr>
          <p:nvPr userDrawn="1"/>
        </p:nvSpPr>
        <p:spPr>
          <a:xfrm>
            <a:off x="573081" y="6092481"/>
            <a:ext cx="581892" cy="365125"/>
          </a:xfrm>
          <a:prstGeom prst="rect">
            <a:avLst/>
          </a:prstGeom>
        </p:spPr>
        <p:txBody>
          <a:bodyPr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B7671622-5600-7144-AECE-5D3DC3903948}" type="slidenum">
              <a:rPr lang="ru-RU" sz="1400" smtClean="0">
                <a:solidFill>
                  <a:schemeClr val="bg1"/>
                </a:solidFill>
                <a:latin typeface="IBM Plex Sans" panose="020B0503050203000203" pitchFamily="34" charset="0"/>
              </a:rPr>
              <a:pPr algn="ctr"/>
              <a:t>‹#›</a:t>
            </a:fld>
            <a:endParaRPr lang="ru-RU" sz="1400" dirty="0">
              <a:solidFill>
                <a:schemeClr val="bg1"/>
              </a:solidFill>
              <a:latin typeface="IBM Plex Sans" panose="020B050305020300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59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emf"/><Relationship Id="rId4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5" Type="http://schemas.openxmlformats.org/officeDocument/2006/relationships/image" Target="../media/image36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emf"/><Relationship Id="rId4" Type="http://schemas.openxmlformats.org/officeDocument/2006/relationships/image" Target="../media/image10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783375C-5F77-B7A9-DE6C-2B96313288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39"/>
            <a:ext cx="12192000" cy="6858000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70EB4CF9-1114-08EF-4A00-1418D56CB790}"/>
              </a:ext>
            </a:extLst>
          </p:cNvPr>
          <p:cNvGrpSpPr/>
          <p:nvPr/>
        </p:nvGrpSpPr>
        <p:grpSpPr>
          <a:xfrm>
            <a:off x="0" y="13589"/>
            <a:ext cx="12192000" cy="4680235"/>
            <a:chOff x="0" y="13589"/>
            <a:chExt cx="12192000" cy="4680235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A5F0D73D-048D-67E8-AB5E-03C96C0134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6613" r="9021"/>
            <a:stretch/>
          </p:blipFill>
          <p:spPr>
            <a:xfrm>
              <a:off x="6987497" y="13589"/>
              <a:ext cx="5204503" cy="4680235"/>
            </a:xfrm>
            <a:prstGeom prst="rect">
              <a:avLst/>
            </a:prstGeom>
          </p:spPr>
        </p:pic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9C36C03B-2DB2-8D66-C918-A45A5EDC2E1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0" y="13589"/>
              <a:ext cx="6987497" cy="4672934"/>
            </a:xfrm>
            <a:prstGeom prst="rect">
              <a:avLst/>
            </a:prstGeom>
          </p:spPr>
        </p:pic>
      </p:grp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2FC1808-7B74-A3C6-142C-33EAEDB61B24}"/>
              </a:ext>
            </a:extLst>
          </p:cNvPr>
          <p:cNvSpPr/>
          <p:nvPr/>
        </p:nvSpPr>
        <p:spPr>
          <a:xfrm>
            <a:off x="627062" y="4680235"/>
            <a:ext cx="8697047" cy="16112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1A4581D-1503-379D-F8B6-DCC6EF08F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23410" y="5181963"/>
            <a:ext cx="1477238" cy="607778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4DC6ED3-A856-B164-DA7A-A64FC5E2BA93}"/>
              </a:ext>
            </a:extLst>
          </p:cNvPr>
          <p:cNvSpPr/>
          <p:nvPr/>
        </p:nvSpPr>
        <p:spPr>
          <a:xfrm>
            <a:off x="9410843" y="4680235"/>
            <a:ext cx="2154095" cy="1611235"/>
          </a:xfrm>
          <a:prstGeom prst="rect">
            <a:avLst/>
          </a:prstGeom>
          <a:solidFill>
            <a:srgbClr val="D335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636F2E9-22D0-D94B-A08C-4559B3F123D1}"/>
              </a:ext>
            </a:extLst>
          </p:cNvPr>
          <p:cNvSpPr txBox="1"/>
          <p:nvPr/>
        </p:nvSpPr>
        <p:spPr>
          <a:xfrm>
            <a:off x="954101" y="751561"/>
            <a:ext cx="10515600" cy="23390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defTabSz="457200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Форма отраслевого статистического наблюдения № 54 «Отчет врача детского дома, школы-интерната о лечебно-профилактической помощи воспитанникам»                             </a:t>
            </a:r>
          </a:p>
          <a:p>
            <a:pPr algn="ctr" defTabSz="457200"/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ea typeface="Century Gothic" charset="0"/>
              <a:cs typeface="Times New Roman" panose="02020603050405020304" pitchFamily="18" charset="0"/>
            </a:endParaRPr>
          </a:p>
          <a:p>
            <a:pPr algn="ctr" defTabSz="457200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ea typeface="Century Gothic" charset="0"/>
                <a:cs typeface="Times New Roman" panose="02020603050405020304" pitchFamily="18" charset="0"/>
              </a:rPr>
              <a:t>утверждена Приказом Минздрава РФ №342 от 13.09.1999</a:t>
            </a:r>
          </a:p>
          <a:p>
            <a:pPr algn="ctr" defTabSz="457200"/>
            <a:endParaRPr lang="ru-RU" sz="2400" b="1" dirty="0">
              <a:solidFill>
                <a:srgbClr val="E54D25"/>
              </a:solidFill>
              <a:latin typeface="Corbel" panose="020B0503020204020204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5152" y="5383716"/>
            <a:ext cx="590960" cy="49310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B6F2076-F461-4D8B-B6C4-EBB1E99E064A}"/>
              </a:ext>
            </a:extLst>
          </p:cNvPr>
          <p:cNvSpPr txBox="1"/>
          <p:nvPr/>
        </p:nvSpPr>
        <p:spPr>
          <a:xfrm>
            <a:off x="6075461" y="5307100"/>
            <a:ext cx="2708320" cy="646331"/>
          </a:xfrm>
          <a:prstGeom prst="rect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Отдел по учету деятельности амбулаторно- поликлинических медицинских организаций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704021" y="5383716"/>
            <a:ext cx="16591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 2025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FB73B5-AD13-EEEA-818E-80A225C86787}"/>
              </a:ext>
            </a:extLst>
          </p:cNvPr>
          <p:cNvSpPr txBox="1"/>
          <p:nvPr/>
        </p:nvSpPr>
        <p:spPr>
          <a:xfrm>
            <a:off x="3641376" y="4854053"/>
            <a:ext cx="5141050" cy="5947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 презентации                   Арутюнова Н.Е.</a:t>
            </a:r>
          </a:p>
          <a:p>
            <a:pPr>
              <a:lnSpc>
                <a:spcPct val="200000"/>
              </a:lnSpc>
            </a:pP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95170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B1CEB6-EF33-4598-B658-104F35F97593}"/>
              </a:ext>
            </a:extLst>
          </p:cNvPr>
          <p:cNvSpPr txBox="1"/>
          <p:nvPr/>
        </p:nvSpPr>
        <p:spPr>
          <a:xfrm>
            <a:off x="1686849" y="481662"/>
            <a:ext cx="931111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2120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«штаты медицинского персонала»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99892D-1F51-4F52-9891-168F20902849}"/>
              </a:ext>
            </a:extLst>
          </p:cNvPr>
          <p:cNvSpPr txBox="1"/>
          <p:nvPr/>
        </p:nvSpPr>
        <p:spPr>
          <a:xfrm>
            <a:off x="6346099" y="1013160"/>
            <a:ext cx="45719" cy="292179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A53499-A335-4B9E-B443-48556792270B}"/>
              </a:ext>
            </a:extLst>
          </p:cNvPr>
          <p:cNvSpPr txBox="1"/>
          <p:nvPr/>
        </p:nvSpPr>
        <p:spPr>
          <a:xfrm>
            <a:off x="1848850" y="982938"/>
            <a:ext cx="439496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 таблицы в программе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40BFBE-8E5B-4A3D-AA23-30AE5D5EF883}"/>
              </a:ext>
            </a:extLst>
          </p:cNvPr>
          <p:cNvSpPr txBox="1"/>
          <p:nvPr/>
        </p:nvSpPr>
        <p:spPr>
          <a:xfrm>
            <a:off x="6642668" y="1013160"/>
            <a:ext cx="542909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 таблицы в шаблоне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22AE27-A07F-48F7-AE17-413D35E5C664}"/>
              </a:ext>
            </a:extLst>
          </p:cNvPr>
          <p:cNvSpPr txBox="1"/>
          <p:nvPr/>
        </p:nvSpPr>
        <p:spPr>
          <a:xfrm>
            <a:off x="6574886" y="2648553"/>
            <a:ext cx="545115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выгрузка в шаблон </a:t>
            </a:r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данные из программы выгружаются в соответствующие строки шаблона за исключением дополнительной гр. 7 « прочие»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E582B9-1D8D-4F32-9403-26920CB63F7A}"/>
              </a:ext>
            </a:extLst>
          </p:cNvPr>
          <p:cNvSpPr txBox="1"/>
          <p:nvPr/>
        </p:nvSpPr>
        <p:spPr>
          <a:xfrm>
            <a:off x="6351063" y="4377896"/>
            <a:ext cx="45719" cy="20133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652EC5-A4BB-4322-8B4A-804FC5871946}"/>
              </a:ext>
            </a:extLst>
          </p:cNvPr>
          <p:cNvSpPr txBox="1"/>
          <p:nvPr/>
        </p:nvSpPr>
        <p:spPr>
          <a:xfrm>
            <a:off x="1827006" y="3327000"/>
            <a:ext cx="4438650" cy="15388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в программе </a:t>
            </a:r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defTabSz="45720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штатные и занятые должности показывать с кратностью 0,25;         	    </a:t>
            </a:r>
          </a:p>
          <a:p>
            <a:pPr marL="285750" indent="-285750" algn="just" defTabSz="45720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занятых должностей не может быть больше штатных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 defTabSz="45720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штатных должностей должно соответствовать штатному расписанию, в случае разницы значения графы 3  и суммы граф 4+5+6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just" defTabSz="45720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 наличия « прочих » должностей в автоматической графе 7 необходимо приложить пояснение о прочих должностях, включенных в графу «всего», например: провизоры…</a:t>
            </a:r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19B9896-3E5E-472F-8032-2120CBD1E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102" y="1557196"/>
            <a:ext cx="5531937" cy="121615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02C507-50B0-4685-AB83-B0ED81A3C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8851" y="1484214"/>
            <a:ext cx="4394964" cy="146685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B286994-A7B3-4EF3-A93F-884CD6D1C3DA}"/>
              </a:ext>
            </a:extLst>
          </p:cNvPr>
          <p:cNvSpPr txBox="1"/>
          <p:nvPr/>
        </p:nvSpPr>
        <p:spPr>
          <a:xfrm>
            <a:off x="1827007" y="5173731"/>
            <a:ext cx="4438649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строка1 по всем графам 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&gt;=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2 по всем графам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гр.3 </a:t>
            </a:r>
            <a:r>
              <a:rPr 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&gt;= </a:t>
            </a:r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гр.4+гр.5+гр.6 по каждой строке за счет прочих должностей.</a:t>
            </a:r>
          </a:p>
        </p:txBody>
      </p:sp>
    </p:spTree>
    <p:extLst>
      <p:ext uri="{BB962C8B-B14F-4D97-AF65-F5344CB8AC3E}">
        <p14:creationId xmlns:p14="http://schemas.microsoft.com/office/powerpoint/2010/main" val="39233419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B1CEB6-EF33-4598-B658-104F35F97593}"/>
              </a:ext>
            </a:extLst>
          </p:cNvPr>
          <p:cNvSpPr txBox="1"/>
          <p:nvPr/>
        </p:nvSpPr>
        <p:spPr>
          <a:xfrm>
            <a:off x="2064354" y="114604"/>
            <a:ext cx="931111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2210 «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kumimoji="0" lang="ru-RU" sz="1800" b="1" i="0" u="sng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езультаты</a:t>
            </a: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осмотров детей»</a:t>
            </a:r>
          </a:p>
          <a:p>
            <a:pPr algn="ctr"/>
            <a:endParaRPr lang="ru-RU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99892D-1F51-4F52-9891-168F20902849}"/>
              </a:ext>
            </a:extLst>
          </p:cNvPr>
          <p:cNvSpPr txBox="1"/>
          <p:nvPr/>
        </p:nvSpPr>
        <p:spPr>
          <a:xfrm>
            <a:off x="6346099" y="1013160"/>
            <a:ext cx="45719" cy="292179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A53499-A335-4B9E-B443-48556792270B}"/>
              </a:ext>
            </a:extLst>
          </p:cNvPr>
          <p:cNvSpPr txBox="1"/>
          <p:nvPr/>
        </p:nvSpPr>
        <p:spPr>
          <a:xfrm>
            <a:off x="1848850" y="982938"/>
            <a:ext cx="439496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 таблицы в программе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40BFBE-8E5B-4A3D-AA23-30AE5D5EF883}"/>
              </a:ext>
            </a:extLst>
          </p:cNvPr>
          <p:cNvSpPr txBox="1"/>
          <p:nvPr/>
        </p:nvSpPr>
        <p:spPr>
          <a:xfrm>
            <a:off x="6642668" y="1013160"/>
            <a:ext cx="542909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 таблицы в шаблоне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22AE27-A07F-48F7-AE17-413D35E5C664}"/>
              </a:ext>
            </a:extLst>
          </p:cNvPr>
          <p:cNvSpPr txBox="1"/>
          <p:nvPr/>
        </p:nvSpPr>
        <p:spPr>
          <a:xfrm>
            <a:off x="6472261" y="2543100"/>
            <a:ext cx="563293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выгрузка в шаблон </a:t>
            </a:r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данные из программы выгружаются в соответствующие строки шаблона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E582B9-1D8D-4F32-9403-26920CB63F7A}"/>
              </a:ext>
            </a:extLst>
          </p:cNvPr>
          <p:cNvSpPr txBox="1"/>
          <p:nvPr/>
        </p:nvSpPr>
        <p:spPr>
          <a:xfrm>
            <a:off x="6351063" y="4377896"/>
            <a:ext cx="45719" cy="20133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652EC5-A4BB-4322-8B4A-804FC5871946}"/>
              </a:ext>
            </a:extLst>
          </p:cNvPr>
          <p:cNvSpPr txBox="1"/>
          <p:nvPr/>
        </p:nvSpPr>
        <p:spPr>
          <a:xfrm>
            <a:off x="1827006" y="3327000"/>
            <a:ext cx="4438650" cy="15388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в программе </a:t>
            </a:r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осмотров детей в т.2210 заполнять в соответствии с приказом Министерства здравоохранения Российской Федерации от 14 апреля 2025 г. N 212н «Об утверждении порядка проведения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диспансеризации пребывающих в стационарных учреждениях детей-сирот и детей, находящихся в трудной жизненной ситуации»;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 результатах осмотров сверить с отчетной формой 030/о-Д/с-т.9 (показать всю патологию с учетом впервые и ранее выявленной)</a:t>
            </a: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A6EADF3-09DA-429D-A0E4-B542C7C99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0945" y="1480879"/>
            <a:ext cx="4492868" cy="12382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BBDD60-E7B4-44D4-BCEA-47E50548FE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536" y="1480879"/>
            <a:ext cx="5692221" cy="107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651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B1CEB6-EF33-4598-B658-104F35F97593}"/>
              </a:ext>
            </a:extLst>
          </p:cNvPr>
          <p:cNvSpPr txBox="1"/>
          <p:nvPr/>
        </p:nvSpPr>
        <p:spPr>
          <a:xfrm>
            <a:off x="1987109" y="79533"/>
            <a:ext cx="9311118" cy="92333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2211 «Распределение детей по группам здоровья»</a:t>
            </a:r>
          </a:p>
          <a:p>
            <a:pPr algn="ctr"/>
            <a:endParaRPr lang="ru-RU" b="1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99892D-1F51-4F52-9891-168F20902849}"/>
              </a:ext>
            </a:extLst>
          </p:cNvPr>
          <p:cNvSpPr txBox="1"/>
          <p:nvPr/>
        </p:nvSpPr>
        <p:spPr>
          <a:xfrm flipH="1">
            <a:off x="6295819" y="517037"/>
            <a:ext cx="78504" cy="262003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A53499-A335-4B9E-B443-48556792270B}"/>
              </a:ext>
            </a:extLst>
          </p:cNvPr>
          <p:cNvSpPr txBox="1"/>
          <p:nvPr/>
        </p:nvSpPr>
        <p:spPr>
          <a:xfrm>
            <a:off x="1827005" y="517036"/>
            <a:ext cx="426899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 таблицы в программе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40BFBE-8E5B-4A3D-AA23-30AE5D5EF883}"/>
              </a:ext>
            </a:extLst>
          </p:cNvPr>
          <p:cNvSpPr txBox="1"/>
          <p:nvPr/>
        </p:nvSpPr>
        <p:spPr>
          <a:xfrm>
            <a:off x="6512859" y="546840"/>
            <a:ext cx="5500341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 таблицы в шаблоне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22AE27-A07F-48F7-AE17-413D35E5C664}"/>
              </a:ext>
            </a:extLst>
          </p:cNvPr>
          <p:cNvSpPr txBox="1"/>
          <p:nvPr/>
        </p:nvSpPr>
        <p:spPr>
          <a:xfrm>
            <a:off x="6477233" y="2274881"/>
            <a:ext cx="557159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выгрузка в шаблон </a:t>
            </a:r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данные из программы выгружаются в соответствующие строки шаблона за исключением  вспомогательных граф 8,9 программы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652EC5-A4BB-4322-8B4A-804FC5871946}"/>
              </a:ext>
            </a:extLst>
          </p:cNvPr>
          <p:cNvSpPr txBox="1"/>
          <p:nvPr/>
        </p:nvSpPr>
        <p:spPr>
          <a:xfrm>
            <a:off x="1827005" y="3447863"/>
            <a:ext cx="10186195" cy="28931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в программе </a:t>
            </a:r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ведения о несовершеннолетних строки 01 по каждой графе равны сумме данных в  строках </a:t>
            </a:r>
            <a:r>
              <a:rPr lang="ru-RU" sz="1200" b="1" u="sng" dirty="0">
                <a:solidFill>
                  <a:srgbClr val="D335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02,03,04,05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группах здоровья несовершеннолетних от 0 до 17 лет с разбивкой по возрастам отражены в строках со 2 по 5 в гр. с 3 по 7 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вспомогательной гр. 8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итого» отражены сведения об общем  количестве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несовершеннолетних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0 до 17 лет по возрастам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строки1 гр.8 должны соответствовать данным т.2101 гр.3 «число детей на конец отчетного года-всего»</a:t>
            </a:r>
            <a:r>
              <a:rPr 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числе детей дошкольного возраста т.2101 стр.4 «в том числе дошкольного возраста» должны соответствовать суммарному количеству несовершеннолетних в строках 02,03,05 по вспомогательной гр. 8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группах здоровья  детей от 0 до 1,5 лет  отражаются в графах с 3 по 7 дополнительной строки 05 «в том числе в возрасте:  до 1,5 лет (из строки 01)». 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вспомогательная автоматическая гр.9 по всем строкам отражает число несовершеннолетних, состоящих под диспансерным наблюдением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в стр.1 гр.9 т.2211 должны быть равны данным т.2310 стр1 гр.3 « число детей, находящихся под диспансерным наблюдением на конец года»</a:t>
            </a:r>
            <a:r>
              <a:rPr lang="en-US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 defTabSz="45720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числе детей- инвалидов т.2310 в стр.2 гр.3 должны соответствовать данным т.2211 стр.1 гр.7</a:t>
            </a:r>
          </a:p>
          <a:p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D0D06C-E20C-4B5B-A2DB-5E715040A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8564" y="1013001"/>
            <a:ext cx="4207436" cy="21240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A0C761D-2AC9-4B19-80D5-5C01A1341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609" y="1010618"/>
            <a:ext cx="5571592" cy="133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504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B1CEB6-EF33-4598-B658-104F35F97593}"/>
              </a:ext>
            </a:extLst>
          </p:cNvPr>
          <p:cNvSpPr txBox="1"/>
          <p:nvPr/>
        </p:nvSpPr>
        <p:spPr>
          <a:xfrm>
            <a:off x="2087532" y="465432"/>
            <a:ext cx="991163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kumimoji="0" lang="ru-RU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2213</a:t>
            </a:r>
            <a:r>
              <a:rPr kumimoji="0" lang="en-US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Число детей, нуждающихся в коррекции зрения</a:t>
            </a:r>
            <a:r>
              <a:rPr kumimoji="0" lang="ru-RU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99892D-1F51-4F52-9891-168F20902849}"/>
              </a:ext>
            </a:extLst>
          </p:cNvPr>
          <p:cNvSpPr txBox="1"/>
          <p:nvPr/>
        </p:nvSpPr>
        <p:spPr>
          <a:xfrm>
            <a:off x="6391817" y="1002990"/>
            <a:ext cx="45719" cy="292179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A53499-A335-4B9E-B443-48556792270B}"/>
              </a:ext>
            </a:extLst>
          </p:cNvPr>
          <p:cNvSpPr txBox="1"/>
          <p:nvPr/>
        </p:nvSpPr>
        <p:spPr>
          <a:xfrm>
            <a:off x="1914472" y="1002990"/>
            <a:ext cx="434538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 таблицы в программе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40BFBE-8E5B-4A3D-AA23-30AE5D5EF883}"/>
              </a:ext>
            </a:extLst>
          </p:cNvPr>
          <p:cNvSpPr txBox="1"/>
          <p:nvPr/>
        </p:nvSpPr>
        <p:spPr>
          <a:xfrm>
            <a:off x="6589159" y="1025431"/>
            <a:ext cx="541001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 таблицы в шаблоне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F9AEFC-828D-4093-B2F4-52B2BFC181AD}"/>
              </a:ext>
            </a:extLst>
          </p:cNvPr>
          <p:cNvSpPr txBox="1"/>
          <p:nvPr/>
        </p:nvSpPr>
        <p:spPr>
          <a:xfrm>
            <a:off x="1823675" y="5640427"/>
            <a:ext cx="4436181" cy="11182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в программе </a:t>
            </a:r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1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сведения о детях, получивших стоматологическую помощь, независимо от места ее оказания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marR="0" lvl="0" indent="-1714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разница между строкой 1 и строкой 2  возможна при завершении санирования в следующем году.</a:t>
            </a:r>
            <a:endParaRPr lang="en-US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22AE27-A07F-48F7-AE17-413D35E5C664}"/>
              </a:ext>
            </a:extLst>
          </p:cNvPr>
          <p:cNvSpPr txBox="1"/>
          <p:nvPr/>
        </p:nvSpPr>
        <p:spPr>
          <a:xfrm>
            <a:off x="6528472" y="2022443"/>
            <a:ext cx="537036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выгрузка в шаблон </a:t>
            </a:r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данные из программы выгружаются в соответствующие строки шаблона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FCD1D8-1503-49D5-845A-FFC224409919}"/>
              </a:ext>
            </a:extLst>
          </p:cNvPr>
          <p:cNvSpPr txBox="1"/>
          <p:nvPr/>
        </p:nvSpPr>
        <p:spPr>
          <a:xfrm>
            <a:off x="3624981" y="3886718"/>
            <a:ext cx="8364795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220 </a:t>
            </a: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Стоматологическая помощь детям</a:t>
            </a: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u="sng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E582B9-1D8D-4F32-9403-26920CB63F7A}"/>
              </a:ext>
            </a:extLst>
          </p:cNvPr>
          <p:cNvSpPr txBox="1"/>
          <p:nvPr/>
        </p:nvSpPr>
        <p:spPr>
          <a:xfrm>
            <a:off x="6394997" y="4324769"/>
            <a:ext cx="65441" cy="25098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652EC5-A4BB-4322-8B4A-804FC5871946}"/>
              </a:ext>
            </a:extLst>
          </p:cNvPr>
          <p:cNvSpPr txBox="1"/>
          <p:nvPr/>
        </p:nvSpPr>
        <p:spPr>
          <a:xfrm>
            <a:off x="1935131" y="2863706"/>
            <a:ext cx="4324725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в программе </a:t>
            </a:r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требует заполнения в случае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первичного выявления болезней глаза и его придаточного аппарата </a:t>
            </a: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коррекции  существующих ранее отклонений от нормы (выписаны новые очки, проведена операция)</a:t>
            </a:r>
            <a:endParaRPr lang="en-US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DA0F5A-E892-472F-8B4E-A6277FA30B2D}"/>
              </a:ext>
            </a:extLst>
          </p:cNvPr>
          <p:cNvSpPr txBox="1"/>
          <p:nvPr/>
        </p:nvSpPr>
        <p:spPr>
          <a:xfrm>
            <a:off x="6519581" y="4999731"/>
            <a:ext cx="549704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выгрузка в шаблон </a:t>
            </a:r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данные из программы выгружаются в соответствующие строки шаблона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33129CB-5CD2-424A-B3CB-4C29003A91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2405" y="1580813"/>
            <a:ext cx="4307787" cy="11525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EA7E0BD-F453-4830-915C-ACE1C1CF6D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160" y="1633071"/>
            <a:ext cx="5410010" cy="30022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96C9DFC-D650-4F61-83D6-4596B1CF8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3675" y="4355733"/>
            <a:ext cx="4390461" cy="1133475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DCD53A62-DD24-4672-A4F3-CBF40F4C34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9581" y="4481322"/>
            <a:ext cx="5470195" cy="4248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061333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44CC21-4FCD-4700-AA6B-C635DD2BC8F3}"/>
              </a:ext>
            </a:extLst>
          </p:cNvPr>
          <p:cNvSpPr txBox="1"/>
          <p:nvPr/>
        </p:nvSpPr>
        <p:spPr>
          <a:xfrm>
            <a:off x="3191131" y="283937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2230 </a:t>
            </a: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Противотуберкулезная работа</a:t>
            </a: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A6AE1B-3E3B-49A7-B927-1C3E89044020}"/>
              </a:ext>
            </a:extLst>
          </p:cNvPr>
          <p:cNvSpPr txBox="1"/>
          <p:nvPr/>
        </p:nvSpPr>
        <p:spPr>
          <a:xfrm>
            <a:off x="2023443" y="1351409"/>
            <a:ext cx="404501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 таблицы в программе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2723DE-EE2A-45AC-B243-32FD61D0928D}"/>
              </a:ext>
            </a:extLst>
          </p:cNvPr>
          <p:cNvSpPr txBox="1"/>
          <p:nvPr/>
        </p:nvSpPr>
        <p:spPr>
          <a:xfrm>
            <a:off x="6407776" y="1351409"/>
            <a:ext cx="545425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 таблицы в шаблоне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A2E1D4-7116-41AC-A2FB-CAFC9EEDE2C8}"/>
              </a:ext>
            </a:extLst>
          </p:cNvPr>
          <p:cNvSpPr txBox="1"/>
          <p:nvPr/>
        </p:nvSpPr>
        <p:spPr>
          <a:xfrm>
            <a:off x="1947527" y="4068633"/>
            <a:ext cx="4120926" cy="231185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в программе </a:t>
            </a:r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обследование на туберкулез является обязательным для всех несовершеннолетних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sz="14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сключение</a:t>
            </a:r>
            <a:r>
              <a:rPr kumimoji="0" lang="ru-RU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наличие отвода по медицинским показаниям</a:t>
            </a: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в строках 01 и 02  должны проверятся окружными специалистами или противотуберкулезными диспансерами </a:t>
            </a:r>
            <a:endParaRPr kumimoji="0" lang="ru-RU" sz="1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D7C015-5E48-4B03-BEBE-D572E9015E50}"/>
              </a:ext>
            </a:extLst>
          </p:cNvPr>
          <p:cNvSpPr txBox="1"/>
          <p:nvPr/>
        </p:nvSpPr>
        <p:spPr>
          <a:xfrm>
            <a:off x="6407776" y="3009458"/>
            <a:ext cx="5573047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выгрузка в шаблон </a:t>
            </a:r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данные из программы выгружаются в соответствующие строки шаблона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исключением гр. 14, в которую попадают данные из  строк 14 и 15 программы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116D34-5C3E-4F0A-B5E8-D3C801C1E3F2}"/>
              </a:ext>
            </a:extLst>
          </p:cNvPr>
          <p:cNvSpPr txBox="1"/>
          <p:nvPr/>
        </p:nvSpPr>
        <p:spPr>
          <a:xfrm>
            <a:off x="6148811" y="1282443"/>
            <a:ext cx="178607" cy="509804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1E449D2-7806-4F5F-8EAB-F8194070A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573" y="2018858"/>
            <a:ext cx="4095664" cy="9906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573B34-2491-4E6E-AF65-6B1680922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776" y="2018858"/>
            <a:ext cx="5573047" cy="8197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30165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297781C-0D62-4EA0-8800-B6C9927318E8}"/>
              </a:ext>
            </a:extLst>
          </p:cNvPr>
          <p:cNvSpPr txBox="1">
            <a:spLocks/>
          </p:cNvSpPr>
          <p:nvPr/>
        </p:nvSpPr>
        <p:spPr>
          <a:xfrm>
            <a:off x="2499629" y="512920"/>
            <a:ext cx="7879106" cy="57507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2300 «Зарегистрировано заболеваний»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ru-RU" sz="1400" b="1" i="0" strike="noStrike" kern="1200" cap="none" spc="0" normalizeH="0" baseline="0" noProof="0" dirty="0">
              <a:ln>
                <a:noFill/>
              </a:ln>
              <a:solidFill>
                <a:srgbClr val="31914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A6B65C1-1862-4D02-BC36-71C37243A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6337" y="1134122"/>
            <a:ext cx="9844861" cy="5112976"/>
          </a:xfrm>
          <a:prstGeom prst="rect">
            <a:avLst/>
          </a:prstGeom>
        </p:spPr>
      </p:pic>
      <p:sp>
        <p:nvSpPr>
          <p:cNvPr id="4" name="Объект 2">
            <a:extLst>
              <a:ext uri="{FF2B5EF4-FFF2-40B4-BE49-F238E27FC236}">
                <a16:creationId xmlns:a16="http://schemas.microsoft.com/office/drawing/2014/main" id="{2B5CFC48-AEDF-41B8-83F1-9D7CF6FA7208}"/>
              </a:ext>
            </a:extLst>
          </p:cNvPr>
          <p:cNvSpPr txBox="1">
            <a:spLocks/>
          </p:cNvSpPr>
          <p:nvPr/>
        </p:nvSpPr>
        <p:spPr>
          <a:xfrm>
            <a:off x="2291438" y="176073"/>
            <a:ext cx="7800518" cy="344044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4. Заболеваемость детей</a:t>
            </a:r>
            <a:endParaRPr kumimoji="0" lang="ru-RU" sz="1400" b="1" i="0" u="none" strike="noStrike" kern="1200" cap="none" spc="0" normalizeH="0" baseline="0" noProof="0" dirty="0">
              <a:ln>
                <a:noFill/>
              </a:ln>
              <a:solidFill>
                <a:srgbClr val="31914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417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id="{619161DF-9901-1144-89B3-5DA56535BC5F}"/>
              </a:ext>
            </a:extLst>
          </p:cNvPr>
          <p:cNvSpPr/>
          <p:nvPr/>
        </p:nvSpPr>
        <p:spPr>
          <a:xfrm>
            <a:off x="2362188" y="389203"/>
            <a:ext cx="8206210" cy="369332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marL="201600" algn="ctr" defTabSz="457200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т.2300 необходимо расшифровать строку 14.0 «прочие болезни» 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A79B0D2-DD8E-479F-B9EF-ADCFF9332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7950" y="1010997"/>
            <a:ext cx="9172575" cy="5149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456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C44CC21-4FCD-4700-AA6B-C635DD2BC8F3}"/>
              </a:ext>
            </a:extLst>
          </p:cNvPr>
          <p:cNvSpPr txBox="1"/>
          <p:nvPr/>
        </p:nvSpPr>
        <p:spPr>
          <a:xfrm>
            <a:off x="1891017" y="144769"/>
            <a:ext cx="9742629" cy="665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800" b="1" i="0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2310 «Число детей, находящихся под диспансерным наблюдением на конец года, в том числе детей- инвалидов»</a:t>
            </a:r>
            <a:endParaRPr kumimoji="0" lang="ru-RU" sz="1400" b="1" i="0" strike="noStrike" kern="1200" cap="none" spc="0" normalizeH="0" baseline="0" noProof="0" dirty="0">
              <a:ln>
                <a:noFill/>
              </a:ln>
              <a:solidFill>
                <a:srgbClr val="319144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A6AE1B-3E3B-49A7-B927-1C3E89044020}"/>
              </a:ext>
            </a:extLst>
          </p:cNvPr>
          <p:cNvSpPr txBox="1"/>
          <p:nvPr/>
        </p:nvSpPr>
        <p:spPr>
          <a:xfrm>
            <a:off x="1820401" y="924398"/>
            <a:ext cx="558645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 таблицы в программе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2723DE-EE2A-45AC-B243-32FD61D0928D}"/>
              </a:ext>
            </a:extLst>
          </p:cNvPr>
          <p:cNvSpPr txBox="1"/>
          <p:nvPr/>
        </p:nvSpPr>
        <p:spPr>
          <a:xfrm>
            <a:off x="7551906" y="924398"/>
            <a:ext cx="449468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 таблицы в шаблоне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A2E1D4-7116-41AC-A2FB-CAFC9EEDE2C8}"/>
              </a:ext>
            </a:extLst>
          </p:cNvPr>
          <p:cNvSpPr txBox="1"/>
          <p:nvPr/>
        </p:nvSpPr>
        <p:spPr>
          <a:xfrm>
            <a:off x="1782055" y="5426565"/>
            <a:ext cx="5658979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в программе </a:t>
            </a:r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т.2310 стр.1 гр.3 =т.2211 стр.1 гр.9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стр.2 гр.3 = гр.3 (стр. 2.1+стр.2.2)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стр.3 гр. 3 =гр.3 ( стр3.1 + стр.3.2)</a:t>
            </a:r>
            <a:endParaRPr lang="en-US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D7C015-5E48-4B03-BEBE-D572E9015E50}"/>
              </a:ext>
            </a:extLst>
          </p:cNvPr>
          <p:cNvSpPr txBox="1"/>
          <p:nvPr/>
        </p:nvSpPr>
        <p:spPr>
          <a:xfrm>
            <a:off x="7628596" y="2311200"/>
            <a:ext cx="4494685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выгрузка в шаблон </a:t>
            </a:r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данные из программы выгружаются в соответствующие строки шаблона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исключением гр. 14, в которую попадают данные из  строк 14 и 15 программы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116D34-5C3E-4F0A-B5E8-D3C801C1E3F2}"/>
              </a:ext>
            </a:extLst>
          </p:cNvPr>
          <p:cNvSpPr txBox="1"/>
          <p:nvPr/>
        </p:nvSpPr>
        <p:spPr>
          <a:xfrm>
            <a:off x="7441034" y="1176489"/>
            <a:ext cx="76691" cy="529981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4899D4A-C1DD-4F0C-9DFD-34A6564FE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0289" y="1470233"/>
            <a:ext cx="4417995" cy="6644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67AEF0A-51D0-4C7F-A3B9-269B6788BD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061" y="1379000"/>
            <a:ext cx="5567791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148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B1CEB6-EF33-4598-B658-104F35F97593}"/>
              </a:ext>
            </a:extLst>
          </p:cNvPr>
          <p:cNvSpPr txBox="1"/>
          <p:nvPr/>
        </p:nvSpPr>
        <p:spPr>
          <a:xfrm>
            <a:off x="2087532" y="465432"/>
            <a:ext cx="991163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kumimoji="0" lang="ru-RU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2312</a:t>
            </a:r>
            <a:r>
              <a:rPr kumimoji="0" lang="en-US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Число детей, получивших санаторно-курортное лечение</a:t>
            </a:r>
            <a:r>
              <a:rPr kumimoji="0" lang="ru-RU" b="1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99892D-1F51-4F52-9891-168F20902849}"/>
              </a:ext>
            </a:extLst>
          </p:cNvPr>
          <p:cNvSpPr txBox="1"/>
          <p:nvPr/>
        </p:nvSpPr>
        <p:spPr>
          <a:xfrm>
            <a:off x="6428475" y="943437"/>
            <a:ext cx="73316" cy="248198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A53499-A335-4B9E-B443-48556792270B}"/>
              </a:ext>
            </a:extLst>
          </p:cNvPr>
          <p:cNvSpPr txBox="1"/>
          <p:nvPr/>
        </p:nvSpPr>
        <p:spPr>
          <a:xfrm>
            <a:off x="1823675" y="982294"/>
            <a:ext cx="447720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 таблицы в программе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40BFBE-8E5B-4A3D-AA23-30AE5D5EF883}"/>
              </a:ext>
            </a:extLst>
          </p:cNvPr>
          <p:cNvSpPr txBox="1"/>
          <p:nvPr/>
        </p:nvSpPr>
        <p:spPr>
          <a:xfrm>
            <a:off x="6589159" y="982294"/>
            <a:ext cx="541001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 таблицы в шаблоне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F9AEFC-828D-4093-B2F4-52B2BFC181AD}"/>
              </a:ext>
            </a:extLst>
          </p:cNvPr>
          <p:cNvSpPr txBox="1"/>
          <p:nvPr/>
        </p:nvSpPr>
        <p:spPr>
          <a:xfrm>
            <a:off x="1823675" y="6130958"/>
            <a:ext cx="4436181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в программе </a:t>
            </a:r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привитости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несовершеннолетних от 0 до 17 лет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отражаются с учетом отводов по медицинским показаниям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22AE27-A07F-48F7-AE17-413D35E5C664}"/>
              </a:ext>
            </a:extLst>
          </p:cNvPr>
          <p:cNvSpPr txBox="1"/>
          <p:nvPr/>
        </p:nvSpPr>
        <p:spPr>
          <a:xfrm>
            <a:off x="6589159" y="2041600"/>
            <a:ext cx="541001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выгрузка в шаблон </a:t>
            </a:r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данные из программы выгружаются в соответствующие строки шаблона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FCD1D8-1503-49D5-845A-FFC224409919}"/>
              </a:ext>
            </a:extLst>
          </p:cNvPr>
          <p:cNvSpPr txBox="1"/>
          <p:nvPr/>
        </p:nvSpPr>
        <p:spPr>
          <a:xfrm>
            <a:off x="2118483" y="3442176"/>
            <a:ext cx="8364795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2313</a:t>
            </a: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Привито детей</a:t>
            </a: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u="sng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E582B9-1D8D-4F32-9403-26920CB63F7A}"/>
              </a:ext>
            </a:extLst>
          </p:cNvPr>
          <p:cNvSpPr txBox="1"/>
          <p:nvPr/>
        </p:nvSpPr>
        <p:spPr>
          <a:xfrm>
            <a:off x="6437536" y="4344873"/>
            <a:ext cx="65441" cy="25098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652EC5-A4BB-4322-8B4A-804FC5871946}"/>
              </a:ext>
            </a:extLst>
          </p:cNvPr>
          <p:cNvSpPr txBox="1"/>
          <p:nvPr/>
        </p:nvSpPr>
        <p:spPr>
          <a:xfrm>
            <a:off x="1757455" y="2629012"/>
            <a:ext cx="4543425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в программе </a:t>
            </a:r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таблице представляют сведения о несовершеннолетних от 0 до 17 лет, получивших </a:t>
            </a:r>
            <a:r>
              <a:rPr lang="ru-RU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санаторно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курортное лечение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DA0F5A-E892-472F-8B4E-A6277FA30B2D}"/>
              </a:ext>
            </a:extLst>
          </p:cNvPr>
          <p:cNvSpPr txBox="1"/>
          <p:nvPr/>
        </p:nvSpPr>
        <p:spPr>
          <a:xfrm>
            <a:off x="6589159" y="4860687"/>
            <a:ext cx="549704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выгрузка в шаблон </a:t>
            </a:r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данные из программы выгружаются в соответствующие строки шаблона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DC13FE7-7909-4C2F-ADD9-15E9C6C24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682" y="1486728"/>
            <a:ext cx="4543425" cy="8667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C5B7C5B-C6FC-4D26-8520-5C2AFB487D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159" y="1429034"/>
            <a:ext cx="5410010" cy="32918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7520D02-6501-4DFA-B243-FF676DF471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1809" y="4282895"/>
            <a:ext cx="5494393" cy="4678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Rectangle 1">
            <a:extLst>
              <a:ext uri="{FF2B5EF4-FFF2-40B4-BE49-F238E27FC236}">
                <a16:creationId xmlns:a16="http://schemas.microsoft.com/office/drawing/2014/main" id="{7DFB9F66-120F-4363-A114-43A3B91C4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6400" y="36972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4C5D3A1-F444-4292-B60E-9AC8DDF8A7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9840" y="4258133"/>
            <a:ext cx="4350015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5412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id="{619161DF-9901-1144-89B3-5DA56535BC5F}"/>
              </a:ext>
            </a:extLst>
          </p:cNvPr>
          <p:cNvSpPr/>
          <p:nvPr/>
        </p:nvSpPr>
        <p:spPr>
          <a:xfrm>
            <a:off x="1558996" y="913461"/>
            <a:ext cx="8283744" cy="800219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marL="201600" algn="ctr" defTabSz="457200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3.Межформенный</a:t>
            </a:r>
            <a:r>
              <a:rPr lang="ru-RU" b="1" u="sng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</a:t>
            </a:r>
            <a:r>
              <a:rPr lang="ru-RU" b="1" u="sng" dirty="0"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№54 т.2310 и формы №19 т.1000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1600" algn="ctr" defTabSz="457200"/>
            <a:endParaRPr lang="ru-RU" sz="2800" b="1" dirty="0">
              <a:solidFill>
                <a:srgbClr val="31914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53532" y="1916476"/>
            <a:ext cx="8719268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учреждений Департамента образования и науки города Москвы</a:t>
            </a:r>
          </a:p>
          <a:p>
            <a:pPr defTabSz="457200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Ф.№54,таб.2310,стр.2,гр.3 ( в программе)= ФФСН №19,таб.1000,стр.9 гр.11+10,гр.11</a:t>
            </a:r>
          </a:p>
          <a:p>
            <a:pPr defTabSz="457200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Ф.№54,таб.2310,стр.3,гр.3 ( в программе) = ФФСН №19,таб.1000,стр.9 гр.12+10,гр.12</a:t>
            </a:r>
          </a:p>
          <a:p>
            <a:pPr defTabSz="457200"/>
            <a:endParaRPr lang="ru-RU" sz="1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457200"/>
            <a:r>
              <a:rPr lang="ru-RU" sz="1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учреждений Департамента труда и социальной защиты населения города Москвы</a:t>
            </a:r>
          </a:p>
          <a:p>
            <a:pPr defTabSz="457200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Ф.№54,таб.2310,стр.2,гр.3 ( в программе) = ФФСН №19,таб.1000,стр.9+10,гр.15</a:t>
            </a:r>
          </a:p>
          <a:p>
            <a:pPr defTabSz="457200"/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Ф.№54,таб.2310,стр.3,гр.3 ( в программе) = ФФСН №19,таб.1000,стр.9+10,гр.16</a:t>
            </a:r>
          </a:p>
          <a:p>
            <a:pPr defTabSz="457200"/>
            <a:endParaRPr lang="ru-RU" sz="1400" dirty="0">
              <a:solidFill>
                <a:srgbClr val="000000"/>
              </a:solidFill>
              <a:cs typeface="Calibri" panose="020F0502020204030204" pitchFamily="34" charset="0"/>
            </a:endParaRPr>
          </a:p>
          <a:p>
            <a:pPr defTabSz="457200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Разница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между ФФСН19 т.1000 и ф.№54 по детям инвалидам возможна за счет:</a:t>
            </a:r>
          </a:p>
          <a:p>
            <a:pPr marL="285750" indent="-285750" defTabSz="457200"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детей-инвалидов, посещающих интернаты, но проживают дома;</a:t>
            </a:r>
          </a:p>
          <a:p>
            <a:pPr marL="285750" indent="-285750" defTabSz="457200">
              <a:buFont typeface="Wingdings" panose="05000000000000000000" pitchFamily="2" charset="2"/>
              <a:buChar char="§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детей-инвалидов, зарегистрированные в других регионах.</a:t>
            </a:r>
          </a:p>
        </p:txBody>
      </p:sp>
    </p:spTree>
    <p:extLst>
      <p:ext uri="{BB962C8B-B14F-4D97-AF65-F5344CB8AC3E}">
        <p14:creationId xmlns:p14="http://schemas.microsoft.com/office/powerpoint/2010/main" val="146652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1436E99-A1CE-4AF3-BCF4-9D1977F3D181}"/>
              </a:ext>
            </a:extLst>
          </p:cNvPr>
          <p:cNvSpPr txBox="1"/>
          <p:nvPr/>
        </p:nvSpPr>
        <p:spPr>
          <a:xfrm>
            <a:off x="2512463" y="572569"/>
            <a:ext cx="8786262" cy="58785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презентации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положения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 приказ, правовые акты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 учреждения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интернатного типа , предоставляющие форму 54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2 .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Указания по заполнению таблиц формы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т.1000 </a:t>
            </a:r>
            <a:r>
              <a:rPr kumimoji="0" lang="ru-RU" sz="14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«тип учреждения»</a:t>
            </a:r>
            <a:r>
              <a:rPr kumimoji="0" lang="en-US" sz="1400" i="0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т.1100 «какому ведомству, министерству подчинено учреждение»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т.2100 «тип учреждения : школьное , дошкольное, смешанного типа »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т.2101« сведения о числе детей»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т.2110 «кабинеты»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т.2120 «штаты медицинского персонала»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т.2210 «результаты осмотров детей»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т.2211 «распределение детей по группам здоровья»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т.2213 «число детей , нуждающихся в коррекции зрения»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т.2220 «стоматологическая помощь детям»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т.2230 «противотуберкулезная работа»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т.2300 «зарегистрировано заболеваний»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т.2310 «число детей , находящихся под диспансерным наблюдением на конец года»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т.2312 «число детей , получивших санаторно- курортное лечение»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т.2313 « привито детей»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3.Межформенный контроль</a:t>
            </a:r>
          </a:p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Типичные ошибки при заполнении формы</a:t>
            </a:r>
          </a:p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5.Случаи предоставления пояснительных записок</a:t>
            </a:r>
          </a:p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Порядок предоставления отчетов за 2025 год</a:t>
            </a:r>
          </a:p>
          <a:p>
            <a:endParaRPr lang="ru-RU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9370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4E3D1E-1F86-419C-A267-A443BA816649}"/>
              </a:ext>
            </a:extLst>
          </p:cNvPr>
          <p:cNvSpPr txBox="1"/>
          <p:nvPr/>
        </p:nvSpPr>
        <p:spPr>
          <a:xfrm>
            <a:off x="2952877" y="166566"/>
            <a:ext cx="747463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4.Типичные ошибки при заполнении формы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A30AF6-F996-485B-9975-956D1C035175}"/>
              </a:ext>
            </a:extLst>
          </p:cNvPr>
          <p:cNvSpPr txBox="1"/>
          <p:nvPr/>
        </p:nvSpPr>
        <p:spPr>
          <a:xfrm>
            <a:off x="1983416" y="934637"/>
            <a:ext cx="527568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.т.1000 «тип учреждения »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1D087A-70E3-4C9A-91AE-3234423B5818}"/>
              </a:ext>
            </a:extLst>
          </p:cNvPr>
          <p:cNvSpPr txBox="1"/>
          <p:nvPr/>
        </p:nvSpPr>
        <p:spPr>
          <a:xfrm>
            <a:off x="7659032" y="4251723"/>
            <a:ext cx="446306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4.т.2211 «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детей по группам здоровья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45DC42-F026-4A06-B7C0-A2D75283FF21}"/>
              </a:ext>
            </a:extLst>
          </p:cNvPr>
          <p:cNvSpPr txBox="1"/>
          <p:nvPr/>
        </p:nvSpPr>
        <p:spPr>
          <a:xfrm>
            <a:off x="1983415" y="1351684"/>
            <a:ext cx="5275687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Типичная ошибка</a:t>
            </a:r>
            <a:r>
              <a:rPr lang="en-US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неверно указан тип учреждения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ошибки </a:t>
            </a:r>
            <a:r>
              <a:rPr lang="en-US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учреждения заполнить согласно документам </a:t>
            </a:r>
            <a:r>
              <a:rPr lang="en-US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лицензии и уставу</a:t>
            </a:r>
            <a:endParaRPr lang="ru-RU" sz="1200" b="1" dirty="0"/>
          </a:p>
          <a:p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707ED0-CAC4-4B52-B66B-44D5343C3696}"/>
              </a:ext>
            </a:extLst>
          </p:cNvPr>
          <p:cNvSpPr txBox="1"/>
          <p:nvPr/>
        </p:nvSpPr>
        <p:spPr>
          <a:xfrm>
            <a:off x="1857579" y="4305988"/>
            <a:ext cx="5340175" cy="138499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Типичная ошибка</a:t>
            </a:r>
            <a:r>
              <a:rPr lang="en-US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неверно указаны сведения о ведомственном подчинении учреждения</a:t>
            </a:r>
          </a:p>
          <a:p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ошибки </a:t>
            </a:r>
            <a:r>
              <a:rPr lang="en-US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ведомственном подчинении организации заполнить согласно документам </a:t>
            </a:r>
            <a:r>
              <a:rPr lang="en-US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лицензии и уставу</a:t>
            </a:r>
            <a:endParaRPr lang="ru-RU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59A80BA-C206-43A4-8AFD-74E2ECAADFB7}"/>
              </a:ext>
            </a:extLst>
          </p:cNvPr>
          <p:cNvSpPr txBox="1"/>
          <p:nvPr/>
        </p:nvSpPr>
        <p:spPr>
          <a:xfrm>
            <a:off x="1857579" y="3783920"/>
            <a:ext cx="5275688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.т.1100 «ведомственное подчинение учреждения»</a:t>
            </a:r>
            <a:r>
              <a:rPr lang="en-US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B57397-8269-4EB9-9BB1-FA72E2D4F52E}"/>
              </a:ext>
            </a:extLst>
          </p:cNvPr>
          <p:cNvSpPr txBox="1"/>
          <p:nvPr/>
        </p:nvSpPr>
        <p:spPr>
          <a:xfrm flipH="1">
            <a:off x="7363977" y="934637"/>
            <a:ext cx="123529" cy="531516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AE4814B-6684-443F-AE5E-C7DA27445101}"/>
              </a:ext>
            </a:extLst>
          </p:cNvPr>
          <p:cNvSpPr txBox="1"/>
          <p:nvPr/>
        </p:nvSpPr>
        <p:spPr>
          <a:xfrm>
            <a:off x="7659031" y="934637"/>
            <a:ext cx="4463062" cy="30777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3.т.2101 «сведения о числе детей»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4FADE7A-4C80-4356-B56C-34ABCD38357B}"/>
              </a:ext>
            </a:extLst>
          </p:cNvPr>
          <p:cNvSpPr txBox="1"/>
          <p:nvPr/>
        </p:nvSpPr>
        <p:spPr>
          <a:xfrm>
            <a:off x="7667216" y="1383264"/>
            <a:ext cx="4396153" cy="255454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Типичная ошибка</a:t>
            </a:r>
            <a:r>
              <a:rPr lang="en-US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неверно указаны сведения о количестве детей на начало года в строках 1,2</a:t>
            </a:r>
          </a:p>
          <a:p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ошибки </a:t>
            </a:r>
            <a:r>
              <a:rPr lang="en-US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детей на начало года «всего» в стр.1 гр.3 должно соответствовать сведениям  отчета за  предыдущий  период по стр.3 гр. 3 « число детей на конец отчетного года»</a:t>
            </a:r>
            <a:r>
              <a:rPr lang="en-US" sz="1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детей дошкольного возраста на начало отчетного года  в стр.2 гр.3</a:t>
            </a:r>
          </a:p>
          <a:p>
            <a:r>
              <a:rPr lang="ru-RU" sz="1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программы должно соответствовать сведениям отчета за  предыдущий </a:t>
            </a:r>
          </a:p>
          <a:p>
            <a:r>
              <a:rPr lang="ru-RU" sz="1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период  по стр.4 гр.4 программы « число детей дошкольного возраста     на конец отчетного года»</a:t>
            </a:r>
            <a:r>
              <a:rPr lang="en-US" sz="1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9F0F047-F853-4921-9074-7669B88F4E61}"/>
              </a:ext>
            </a:extLst>
          </p:cNvPr>
          <p:cNvSpPr txBox="1"/>
          <p:nvPr/>
        </p:nvSpPr>
        <p:spPr>
          <a:xfrm>
            <a:off x="7664334" y="4693280"/>
            <a:ext cx="4457760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Типичная ошибка</a:t>
            </a:r>
            <a:r>
              <a:rPr lang="en-US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неверно указана численность детей 5 группы здоровья</a:t>
            </a:r>
          </a:p>
          <a:p>
            <a:r>
              <a:rPr lang="ru-RU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Устранение ошибки </a:t>
            </a:r>
            <a:r>
              <a:rPr lang="en-US" sz="1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2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сравнить численность детей инвалидов в т.2211 в стрю1 гр.5 со сведениями т.2310 </a:t>
            </a:r>
            <a:r>
              <a:rPr lang="ru-RU" sz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.2 </a:t>
            </a:r>
            <a:r>
              <a:rPr lang="ru-RU" sz="12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</a:t>
            </a:r>
            <a:r>
              <a:rPr lang="ru-RU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.3 программы </a:t>
            </a:r>
          </a:p>
        </p:txBody>
      </p:sp>
    </p:spTree>
    <p:extLst>
      <p:ext uri="{BB962C8B-B14F-4D97-AF65-F5344CB8AC3E}">
        <p14:creationId xmlns:p14="http://schemas.microsoft.com/office/powerpoint/2010/main" val="2149343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314B34-6C6F-4034-B04C-723C105E1DDF}"/>
              </a:ext>
            </a:extLst>
          </p:cNvPr>
          <p:cNvSpPr txBox="1"/>
          <p:nvPr/>
        </p:nvSpPr>
        <p:spPr>
          <a:xfrm>
            <a:off x="2512463" y="572569"/>
            <a:ext cx="8786262" cy="53245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5 .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Случаи предоставления пояснительных записок</a:t>
            </a:r>
            <a:endParaRPr lang="ru-RU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5.1 т.1000 </a:t>
            </a:r>
            <a:r>
              <a:rPr kumimoji="0" lang="ru-RU" sz="140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«тип учреждения»</a:t>
            </a:r>
            <a:r>
              <a:rPr lang="en-US" sz="1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u="sng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-при изменении типа учреждения требуется пояснительная записка , в которой говорится на основании каких документов произошли изменения.</a:t>
            </a:r>
          </a:p>
          <a:p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5.2 т.2101« сведения о числе детей»</a:t>
            </a:r>
            <a:r>
              <a:rPr lang="en-US" sz="1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ru-RU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-изменение численности несовершеннолетних на конец отчетного периода (+-10%) по сравнению с количеством детей на конец прошлого отчетного года  требует пояснения.</a:t>
            </a:r>
          </a:p>
          <a:p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5.3 т.2110 «кабинеты» 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-изменения в данной таблице необходимо подтвердить.</a:t>
            </a:r>
          </a:p>
          <a:p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5.4 т.2120 «штаты медицинского персонала» 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-изменение штатных и занятых должностей по сравнению с прошлым периодом требуют подтверждения.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т.2220 «стоматологическая помощь детям» 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-при наличии несовершеннолетних, которым не осуществлена санация полости рта в текущем отчетном периоде требуется пояснение.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т.2230 «противотуберкулезная работа» 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-наличие отводов при обследовании на туберкулез   требует подтверждения с указанием их количества.</a:t>
            </a:r>
          </a:p>
          <a:p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т.2300 «зарегистрировано заболеваний» 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-изменение зарегистрированных заболеваний (+-10%)  по сравнению с предыдущим отчетным периодом требует пояснения.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т.2310 «число детей , находящихся под диспансерным наблюдением на конец года» 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-изменение числа детей , находящихся  под диспансерным наблюдением (+-10%) требует пояснения.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53759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A26167-8ACE-4A38-95B1-536ADE0F2366}"/>
              </a:ext>
            </a:extLst>
          </p:cNvPr>
          <p:cNvSpPr txBox="1"/>
          <p:nvPr/>
        </p:nvSpPr>
        <p:spPr>
          <a:xfrm>
            <a:off x="2707735" y="1040340"/>
            <a:ext cx="859223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5.Порядок предоставления годовых статистических отчетов за 2025 год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003093-124C-4065-A2A5-B1AA9E56EF05}"/>
              </a:ext>
            </a:extLst>
          </p:cNvPr>
          <p:cNvSpPr txBox="1"/>
          <p:nvPr/>
        </p:nvSpPr>
        <p:spPr>
          <a:xfrm>
            <a:off x="2978093" y="2298582"/>
            <a:ext cx="832187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Руководители организаций подчинения Департамента образования и науки города Москвы и Департамента труда и социальной защиты населения города Москвы, обеспечивающих медико-педагогическую и социальную коррекцию и реабилитацию детей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предоставляют в ГБУ «НИИОЗММ ДЗМ» отчеты по отраслевой ФСН № 54 «Отчет врача детского дома, школы-интерната о лечебно-профилактической помощи воспитанникам» в электронном виде и на бумажных носителях, сброшюрованных, подписанных руководителем и заверенных печатью организации.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72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A43243-0AFD-2E09-73AB-11FF8990E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39"/>
            <a:ext cx="12192000" cy="68580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ECCB3C4-DC97-BBAB-F81B-3555E924D0A2}"/>
              </a:ext>
            </a:extLst>
          </p:cNvPr>
          <p:cNvSpPr/>
          <p:nvPr/>
        </p:nvSpPr>
        <p:spPr>
          <a:xfrm>
            <a:off x="9289772" y="4721218"/>
            <a:ext cx="2384777" cy="2146718"/>
          </a:xfrm>
          <a:prstGeom prst="rect">
            <a:avLst/>
          </a:prstGeom>
          <a:solidFill>
            <a:srgbClr val="D3351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1BA93A-31EE-1BFE-BE70-454D353DDBB7}"/>
              </a:ext>
            </a:extLst>
          </p:cNvPr>
          <p:cNvSpPr txBox="1"/>
          <p:nvPr/>
        </p:nvSpPr>
        <p:spPr>
          <a:xfrm>
            <a:off x="3872357" y="4578892"/>
            <a:ext cx="3847334" cy="532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03A46AB-EDD0-6F07-2185-5B795A1172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232" y="5517446"/>
            <a:ext cx="1265855" cy="523220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577408F-8851-468A-7FAE-346355C88399}"/>
              </a:ext>
            </a:extLst>
          </p:cNvPr>
          <p:cNvGrpSpPr/>
          <p:nvPr/>
        </p:nvGrpSpPr>
        <p:grpSpPr>
          <a:xfrm>
            <a:off x="-76912" y="0"/>
            <a:ext cx="12192000" cy="4680235"/>
            <a:chOff x="0" y="13589"/>
            <a:chExt cx="12192000" cy="4680235"/>
          </a:xfrm>
        </p:grpSpPr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36A1192F-1A8C-18EA-2C13-092F55EFFD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6613" r="9021"/>
            <a:stretch/>
          </p:blipFill>
          <p:spPr>
            <a:xfrm>
              <a:off x="6987497" y="13589"/>
              <a:ext cx="5204503" cy="4680235"/>
            </a:xfrm>
            <a:prstGeom prst="rect">
              <a:avLst/>
            </a:prstGeom>
          </p:spPr>
        </p:pic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A50703FE-6AD5-D268-E1FB-892D0CAA0B2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0" y="13589"/>
              <a:ext cx="6987497" cy="4672934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6B6F2076-F461-4D8B-B6C4-EBB1E99E064A}"/>
              </a:ext>
            </a:extLst>
          </p:cNvPr>
          <p:cNvSpPr txBox="1"/>
          <p:nvPr/>
        </p:nvSpPr>
        <p:spPr>
          <a:xfrm>
            <a:off x="2088229" y="1180640"/>
            <a:ext cx="7761003" cy="830997"/>
          </a:xfrm>
          <a:prstGeom prst="rect">
            <a:avLst/>
          </a:prstGeom>
          <a:solidFill>
            <a:srgbClr val="CCECFF"/>
          </a:solidFill>
          <a:ln w="6350" cap="flat" cmpd="sng" algn="ctr">
            <a:solidFill>
              <a:srgbClr val="FFFFFF"/>
            </a:solidFill>
            <a:prstDash val="solid"/>
            <a:miter lim="800000"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Отдел по учету деятельности амбулаторно- поликлинических медицинских организаций</a:t>
            </a:r>
          </a:p>
        </p:txBody>
      </p:sp>
      <p:pic>
        <p:nvPicPr>
          <p:cNvPr id="13" name="Рисунок 12" descr="Школа со сплошной заливкой">
            <a:extLst>
              <a:ext uri="{FF2B5EF4-FFF2-40B4-BE49-F238E27FC236}">
                <a16:creationId xmlns:a16="http://schemas.microsoft.com/office/drawing/2014/main" id="{9F8B9046-1C35-410B-9677-3422AF7585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82464" y="1219812"/>
            <a:ext cx="752651" cy="75265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E2A7D89-5544-40AD-B4A0-503285C14425}"/>
              </a:ext>
            </a:extLst>
          </p:cNvPr>
          <p:cNvSpPr txBox="1"/>
          <p:nvPr/>
        </p:nvSpPr>
        <p:spPr>
          <a:xfrm>
            <a:off x="2622845" y="2163025"/>
            <a:ext cx="6691770" cy="1754326"/>
          </a:xfrm>
          <a:prstGeom prst="rect">
            <a:avLst/>
          </a:prstGeom>
          <a:solidFill>
            <a:srgbClr val="CCECFF"/>
          </a:solidFill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По </a:t>
            </a: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вопросам заполнения </a:t>
            </a: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формы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Гладышева Светлана</a:t>
            </a:r>
            <a:r>
              <a:rPr kumimoji="0" lang="ru-RU" sz="18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Александровна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8 (495)-417-12-04, доб.309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Овчинникова Ангелина Евгеньевна</a:t>
            </a:r>
          </a:p>
          <a:p>
            <a:pPr algn="ctr" defTabSz="457200">
              <a:defRPr/>
            </a:pPr>
            <a:r>
              <a:rPr lang="ru-RU" kern="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(495)-417-12-04, доб.311</a:t>
            </a:r>
          </a:p>
          <a:p>
            <a:pPr marL="0" marR="0" lvl="0" indent="0" algn="ctr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360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:a16="http://schemas.microsoft.com/office/drawing/2014/main" id="{4297781C-0D62-4EA0-8800-B6C9927318E8}"/>
              </a:ext>
            </a:extLst>
          </p:cNvPr>
          <p:cNvSpPr txBox="1">
            <a:spLocks/>
          </p:cNvSpPr>
          <p:nvPr/>
        </p:nvSpPr>
        <p:spPr>
          <a:xfrm>
            <a:off x="1990582" y="3675171"/>
            <a:ext cx="9644945" cy="30645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учреждений интернатного типа регулируется рядом нормативных правовых актов, среди которых основными являются: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	Федеральный закон от 29 декабря 2012 г. № 273-ФЗ «Об образовании в Российской Федерации»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выдержка из текста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 регулирует деятельность образовательных организаций, включая круглосуточные детские учреждения»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●	Федеральный закон от 24 июня 1999 г. № 120-ФЗ «Об основах системы профилактики безнадзорности и правонарушений несовершеннолетних»</a:t>
            </a:r>
            <a:r>
              <a:rPr kumimoji="0" lang="en-US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0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выдержка из текста</a:t>
            </a:r>
            <a:r>
              <a:rPr kumimoji="0" lang="en-US" sz="1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«… Закон определяет правовые основы деятельности органов и учреждений системы профилактики безнадзорности и правонарушений несовершеннолетних, включая круглосуточные детские учреждения»</a:t>
            </a:r>
            <a:endParaRPr kumimoji="0" lang="ru-RU" sz="12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0877C2-175D-4A2D-8E74-EBDFAB7F9C97}"/>
              </a:ext>
            </a:extLst>
          </p:cNvPr>
          <p:cNvSpPr txBox="1"/>
          <p:nvPr/>
        </p:nvSpPr>
        <p:spPr>
          <a:xfrm>
            <a:off x="4491605" y="118230"/>
            <a:ext cx="30679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1.Общие сведения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0CEDA8-0F3A-4676-8A34-08355C61453C}"/>
              </a:ext>
            </a:extLst>
          </p:cNvPr>
          <p:cNvSpPr txBox="1"/>
          <p:nvPr/>
        </p:nvSpPr>
        <p:spPr>
          <a:xfrm>
            <a:off x="1990584" y="1018795"/>
            <a:ext cx="9644945" cy="7571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alt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Форма № 54 «Отчет врача детского дома, школы-интерната о лечебно-профилактической помощи воспитанникам» является отраслевой статистической отчетностью, утверждена приказом Минздрава РФ от 13.09.99 г. № 342.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253B81D-6F26-4CF6-B2F3-FBD5BF1F8275}"/>
              </a:ext>
            </a:extLst>
          </p:cNvPr>
          <p:cNvSpPr txBox="1"/>
          <p:nvPr/>
        </p:nvSpPr>
        <p:spPr>
          <a:xfrm>
            <a:off x="1990583" y="1940718"/>
            <a:ext cx="9644945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  <a:defRPr/>
            </a:pPr>
            <a:r>
              <a:rPr kumimoji="0" lang="ru-RU" alt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Основанием для составления отчетной форма № 54 является «Медицинская карта ребенка для образовательных учреждений </a:t>
            </a:r>
            <a:r>
              <a:rPr lang="ru-RU" sz="1600" i="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дошкольного, начального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общего, основного общего, среднего (полного) общего образования,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учреждений начального и среднего профессионального образования,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i="0" dirty="0">
                <a:solidFill>
                  <a:srgbClr val="22272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домов и школ-интернатов</a:t>
            </a:r>
            <a:r>
              <a:rPr kumimoji="0" lang="ru-RU" altLang="ru-RU" sz="16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»- форма  026/у-2000, утвержденная приказом Минздрава РФ от 03.07.2000 N 241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6710AF-BC16-4F2E-A4A1-58CBFCAB2064}"/>
              </a:ext>
            </a:extLst>
          </p:cNvPr>
          <p:cNvSpPr txBox="1"/>
          <p:nvPr/>
        </p:nvSpPr>
        <p:spPr>
          <a:xfrm>
            <a:off x="1990583" y="568414"/>
            <a:ext cx="338717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 Приказы , правовые акты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1237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AF72A57-BCEF-4B97-9AD9-6227622181F6}"/>
              </a:ext>
            </a:extLst>
          </p:cNvPr>
          <p:cNvSpPr txBox="1"/>
          <p:nvPr/>
        </p:nvSpPr>
        <p:spPr>
          <a:xfrm>
            <a:off x="2627850" y="1526796"/>
            <a:ext cx="7355049" cy="447404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общеобразовательный</a:t>
            </a: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детский дом;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дом семейного типа;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санаторный детский дом;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дом специально-коррекционного типа;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общеобразовательная школа - интернат;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школа-интернат для детей сирот;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санаторная школа-интернат;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школа-интернат специально-коррекционного типа;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специальная школа для детей и подростков с девиантным поведением;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санаторно-лесная школа;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лицей- интернат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гимназия –интернат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alt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Детский дом –интернат ( всех видов)</a:t>
            </a:r>
          </a:p>
          <a:p>
            <a:pPr marL="228600" marR="0" lvl="0" indent="-22860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altLang="ru-RU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учреждения ( с расшифровкой)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B74B98-6E0D-4CA5-8ED0-952EFCF11B63}"/>
              </a:ext>
            </a:extLst>
          </p:cNvPr>
          <p:cNvSpPr txBox="1"/>
          <p:nvPr/>
        </p:nvSpPr>
        <p:spPr>
          <a:xfrm>
            <a:off x="2667699" y="864066"/>
            <a:ext cx="726486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 Учреждения интернатного типа, предоставляющие форму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6469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71CA2E-505F-4848-BD26-79BCAAB59540}"/>
              </a:ext>
            </a:extLst>
          </p:cNvPr>
          <p:cNvSpPr txBox="1"/>
          <p:nvPr/>
        </p:nvSpPr>
        <p:spPr>
          <a:xfrm>
            <a:off x="2625572" y="65413"/>
            <a:ext cx="7817962" cy="61555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2.Указания по заполнению таблиц</a:t>
            </a:r>
            <a:r>
              <a:rPr lang="en-US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</a:p>
          <a:p>
            <a:pPr lvl="0" algn="ctr" defTabSz="457200">
              <a:defRPr/>
            </a:pPr>
            <a:r>
              <a:rPr lang="ru-RU" sz="1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en-US" sz="1400" b="1" kern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4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u="sng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предоставляются по состоянию на 31.12.2025 года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44CC21-4FCD-4700-AA6B-C635DD2BC8F3}"/>
              </a:ext>
            </a:extLst>
          </p:cNvPr>
          <p:cNvSpPr txBox="1"/>
          <p:nvPr/>
        </p:nvSpPr>
        <p:spPr>
          <a:xfrm>
            <a:off x="3121043" y="859710"/>
            <a:ext cx="60946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1000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«Тип учреждения»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45D2A2-F136-4BF9-A7C5-D6FD597BC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850" y="2042769"/>
            <a:ext cx="4023573" cy="30701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A6AE1B-3E3B-49A7-B927-1C3E89044020}"/>
              </a:ext>
            </a:extLst>
          </p:cNvPr>
          <p:cNvSpPr txBox="1"/>
          <p:nvPr/>
        </p:nvSpPr>
        <p:spPr>
          <a:xfrm>
            <a:off x="2041288" y="1568682"/>
            <a:ext cx="4045010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 таблицы в программе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2723DE-EE2A-45AC-B243-32FD61D0928D}"/>
              </a:ext>
            </a:extLst>
          </p:cNvPr>
          <p:cNvSpPr txBox="1"/>
          <p:nvPr/>
        </p:nvSpPr>
        <p:spPr>
          <a:xfrm>
            <a:off x="6407776" y="1543569"/>
            <a:ext cx="545425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 таблицы в шаблоне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A2E1D4-7116-41AC-A2FB-CAFC9EEDE2C8}"/>
              </a:ext>
            </a:extLst>
          </p:cNvPr>
          <p:cNvSpPr txBox="1"/>
          <p:nvPr/>
        </p:nvSpPr>
        <p:spPr>
          <a:xfrm>
            <a:off x="2041288" y="5527623"/>
            <a:ext cx="4002135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в программе </a:t>
            </a:r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строках с 1 по 15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проставить единицу(1) в соответствии с типом учреждения</a:t>
            </a: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98FDC77A-D7D4-4562-8B6E-BB692FA8B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7776" y="2042769"/>
            <a:ext cx="5200703" cy="10879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FD7C015-5E48-4B03-BEBE-D572E9015E50}"/>
              </a:ext>
            </a:extLst>
          </p:cNvPr>
          <p:cNvSpPr txBox="1"/>
          <p:nvPr/>
        </p:nvSpPr>
        <p:spPr>
          <a:xfrm>
            <a:off x="6534553" y="5127513"/>
            <a:ext cx="5200703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выгрузка в шаблон </a:t>
            </a:r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данные из программы выгружаются в соответствующие строки шаблона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исключением гр. 14, в которую попадают данные из  строк 14 и 15 программы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116D34-5C3E-4F0A-B5E8-D3C801C1E3F2}"/>
              </a:ext>
            </a:extLst>
          </p:cNvPr>
          <p:cNvSpPr txBox="1"/>
          <p:nvPr/>
        </p:nvSpPr>
        <p:spPr>
          <a:xfrm>
            <a:off x="6168344" y="1371582"/>
            <a:ext cx="140177" cy="483314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485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B1CEB6-EF33-4598-B658-104F35F97593}"/>
              </a:ext>
            </a:extLst>
          </p:cNvPr>
          <p:cNvSpPr txBox="1"/>
          <p:nvPr/>
        </p:nvSpPr>
        <p:spPr>
          <a:xfrm>
            <a:off x="2087532" y="465432"/>
            <a:ext cx="991163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1100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«Какому ведомству, министерству подчинено учреждение»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99892D-1F51-4F52-9891-168F20902849}"/>
              </a:ext>
            </a:extLst>
          </p:cNvPr>
          <p:cNvSpPr txBox="1"/>
          <p:nvPr/>
        </p:nvSpPr>
        <p:spPr>
          <a:xfrm>
            <a:off x="6428403" y="1013160"/>
            <a:ext cx="45719" cy="292179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A53499-A335-4B9E-B443-48556792270B}"/>
              </a:ext>
            </a:extLst>
          </p:cNvPr>
          <p:cNvSpPr txBox="1"/>
          <p:nvPr/>
        </p:nvSpPr>
        <p:spPr>
          <a:xfrm>
            <a:off x="1903236" y="1006910"/>
            <a:ext cx="427672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 таблицы в программе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40BFBE-8E5B-4A3D-AA23-30AE5D5EF883}"/>
              </a:ext>
            </a:extLst>
          </p:cNvPr>
          <p:cNvSpPr txBox="1"/>
          <p:nvPr/>
        </p:nvSpPr>
        <p:spPr>
          <a:xfrm>
            <a:off x="6642668" y="1013160"/>
            <a:ext cx="537036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 таблицы в шаблоне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7A8C88-276C-404F-8076-3FE7EF4474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237" y="1464397"/>
            <a:ext cx="4276725" cy="101917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3EFF50B-B362-4A46-A095-55695A4BB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4801" y="1464397"/>
            <a:ext cx="5370367" cy="4617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AF9AEFC-828D-4093-B2F4-52B2BFC181AD}"/>
              </a:ext>
            </a:extLst>
          </p:cNvPr>
          <p:cNvSpPr txBox="1"/>
          <p:nvPr/>
        </p:nvSpPr>
        <p:spPr>
          <a:xfrm>
            <a:off x="1903237" y="5706656"/>
            <a:ext cx="4436181" cy="8617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в программе </a:t>
            </a:r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строках 1,2,3 гр.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проставить единицу(1)  в соответствии  с разделением учреждений на типы : школьное, дошкольное или смешанного типа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22AE27-A07F-48F7-AE17-413D35E5C664}"/>
              </a:ext>
            </a:extLst>
          </p:cNvPr>
          <p:cNvSpPr txBox="1"/>
          <p:nvPr/>
        </p:nvSpPr>
        <p:spPr>
          <a:xfrm>
            <a:off x="6642668" y="3149911"/>
            <a:ext cx="537036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выгрузка в шаблон </a:t>
            </a:r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данные из программы выгружаются в соответствующие строки шаблона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FCD1D8-1503-49D5-845A-FFC224409919}"/>
              </a:ext>
            </a:extLst>
          </p:cNvPr>
          <p:cNvSpPr txBox="1"/>
          <p:nvPr/>
        </p:nvSpPr>
        <p:spPr>
          <a:xfrm>
            <a:off x="2087532" y="4078579"/>
            <a:ext cx="9391942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lang="ru-RU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«Тип учреждения 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школьное , дошкольное, смешанного типа »</a:t>
            </a:r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E582B9-1D8D-4F32-9403-26920CB63F7A}"/>
              </a:ext>
            </a:extLst>
          </p:cNvPr>
          <p:cNvSpPr txBox="1"/>
          <p:nvPr/>
        </p:nvSpPr>
        <p:spPr>
          <a:xfrm>
            <a:off x="6433227" y="4530397"/>
            <a:ext cx="45719" cy="20133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162C86A-57CA-4672-8F2C-9D73A4C5DF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5131" y="4573661"/>
            <a:ext cx="4324725" cy="1019175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8931D31-1C3F-4571-8F00-12B5FC58E3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9936" y="4597629"/>
            <a:ext cx="5675829" cy="4617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D652EC5-A4BB-4322-8B4A-804FC5871946}"/>
              </a:ext>
            </a:extLst>
          </p:cNvPr>
          <p:cNvSpPr txBox="1"/>
          <p:nvPr/>
        </p:nvSpPr>
        <p:spPr>
          <a:xfrm>
            <a:off x="1887132" y="3149911"/>
            <a:ext cx="4324725" cy="677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в программе </a:t>
            </a:r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строках 1,2 гр.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проставить единицу(1) в соответствии с ведомственным подчинением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DA0F5A-E892-472F-8B4E-A6277FA30B2D}"/>
              </a:ext>
            </a:extLst>
          </p:cNvPr>
          <p:cNvSpPr txBox="1"/>
          <p:nvPr/>
        </p:nvSpPr>
        <p:spPr>
          <a:xfrm>
            <a:off x="6489936" y="5712758"/>
            <a:ext cx="5370367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выгрузка в шаблон </a:t>
            </a:r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данные из программы выгружаются в соответствующие строки шаблона</a:t>
            </a:r>
          </a:p>
          <a:p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597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3A6E5E-079E-724A-9BD7-6D1560AAE5DE}"/>
              </a:ext>
            </a:extLst>
          </p:cNvPr>
          <p:cNvSpPr txBox="1"/>
          <p:nvPr/>
        </p:nvSpPr>
        <p:spPr>
          <a:xfrm>
            <a:off x="3301535" y="263991"/>
            <a:ext cx="6802933" cy="523220"/>
          </a:xfrm>
          <a:prstGeom prst="rect">
            <a:avLst/>
          </a:prstGeom>
          <a:solidFill>
            <a:srgbClr val="FFFFFF"/>
          </a:solidFill>
          <a:effectLst/>
        </p:spPr>
        <p:txBody>
          <a:bodyPr wrap="square" rtlCol="0">
            <a:spAutoFit/>
          </a:bodyPr>
          <a:lstStyle/>
          <a:p>
            <a:pPr lvl="0" defTabSz="457200">
              <a:defRPr/>
            </a:pPr>
            <a:endParaRPr lang="ru-RU" sz="28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8754B47-6DB6-4D23-8ED8-ED431A9EE0B3}"/>
              </a:ext>
            </a:extLst>
          </p:cNvPr>
          <p:cNvSpPr txBox="1"/>
          <p:nvPr/>
        </p:nvSpPr>
        <p:spPr>
          <a:xfrm>
            <a:off x="1958783" y="116940"/>
            <a:ext cx="991163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2</a:t>
            </a: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«Число детей»</a:t>
            </a:r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1D70B17-6B13-4758-A9DC-33FD195B65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9595" y="1110194"/>
            <a:ext cx="4451452" cy="22762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985F4F-DD28-4CA9-B687-C7FA7CFC5F5E}"/>
              </a:ext>
            </a:extLst>
          </p:cNvPr>
          <p:cNvSpPr txBox="1"/>
          <p:nvPr/>
        </p:nvSpPr>
        <p:spPr>
          <a:xfrm>
            <a:off x="1879765" y="670395"/>
            <a:ext cx="439111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 таблицы в программе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51A7322-29D5-4627-B952-AFAD5539BA46}"/>
              </a:ext>
            </a:extLst>
          </p:cNvPr>
          <p:cNvSpPr txBox="1"/>
          <p:nvPr/>
        </p:nvSpPr>
        <p:spPr>
          <a:xfrm>
            <a:off x="6719230" y="721368"/>
            <a:ext cx="5418189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 таблицы в шаблоне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D82DC0-15E2-4F19-B380-7B9A934CC838}"/>
              </a:ext>
            </a:extLst>
          </p:cNvPr>
          <p:cNvSpPr txBox="1"/>
          <p:nvPr/>
        </p:nvSpPr>
        <p:spPr>
          <a:xfrm>
            <a:off x="6409345" y="670395"/>
            <a:ext cx="102549" cy="275860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666796-5736-4B1C-990F-D0763A51B9B0}"/>
              </a:ext>
            </a:extLst>
          </p:cNvPr>
          <p:cNvSpPr txBox="1"/>
          <p:nvPr/>
        </p:nvSpPr>
        <p:spPr>
          <a:xfrm>
            <a:off x="6773810" y="2628781"/>
            <a:ext cx="5418190" cy="8002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выгрузка в шаблон </a:t>
            </a:r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данные из программы выгружаются в соответствующие строки шаблона  за исключением справочной строки 5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6FB09AB-76CF-46B6-985A-714BAF1DD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231" y="1274823"/>
            <a:ext cx="5418190" cy="68437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54453A78-580D-4C94-8E0F-AB1F4A58485D}"/>
              </a:ext>
            </a:extLst>
          </p:cNvPr>
          <p:cNvSpPr txBox="1"/>
          <p:nvPr/>
        </p:nvSpPr>
        <p:spPr>
          <a:xfrm>
            <a:off x="1849595" y="4162322"/>
            <a:ext cx="5163601" cy="20062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строка</a:t>
            </a:r>
          </a:p>
          <a:p>
            <a:pPr marL="0" marR="0" lvl="0" indent="0" algn="l" defTabSz="914400" rtl="0" eaLnBrk="1" fontAlgn="auto" latinLnBrk="0" hangingPunct="1">
              <a:lnSpc>
                <a:spcPct val="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Число детей </a:t>
            </a:r>
            <a:r>
              <a:rPr kumimoji="0" lang="ru-RU" sz="1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на начало года «всего» в стр.1 гр.3</a:t>
            </a:r>
            <a:r>
              <a:rPr kumimoji="0" lang="ru-RU" sz="10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должно</a:t>
            </a: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соответствовать сведениям</a:t>
            </a:r>
          </a:p>
          <a:p>
            <a:pPr marL="0" marR="0" lvl="0" indent="0" algn="l" defTabSz="914400" rtl="0" eaLnBrk="1" fontAlgn="auto" latinLnBrk="0" hangingPunct="1">
              <a:lnSpc>
                <a:spcPct val="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отчета за  предыдущий  период </a:t>
            </a:r>
            <a:r>
              <a:rPr kumimoji="0" lang="ru-RU" sz="1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 стр.3 гр. 3 « число детей на конец отчетного года»</a:t>
            </a:r>
            <a:r>
              <a:rPr lang="en-US" sz="1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sz="10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строка 01 гр.3 =стр. 03 гр.4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4F4320-33A2-48D7-9FB2-A6DE215B5186}"/>
              </a:ext>
            </a:extLst>
          </p:cNvPr>
          <p:cNvSpPr txBox="1"/>
          <p:nvPr/>
        </p:nvSpPr>
        <p:spPr>
          <a:xfrm>
            <a:off x="7299297" y="4162322"/>
            <a:ext cx="4729294" cy="20062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indent="0">
              <a:lnSpc>
                <a:spcPct val="50000"/>
              </a:lnSpc>
              <a:spcBef>
                <a:spcPts val="600"/>
              </a:spcBef>
              <a:spcAft>
                <a:spcPts val="800"/>
              </a:spcAft>
              <a:buNone/>
              <a:defRPr/>
            </a:pPr>
            <a:r>
              <a:rPr lang="ru-RU" sz="1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строка</a:t>
            </a:r>
          </a:p>
          <a:p>
            <a:pPr marL="0" indent="0">
              <a:lnSpc>
                <a:spcPct val="50000"/>
              </a:lnSpc>
              <a:spcBef>
                <a:spcPts val="600"/>
              </a:spcBef>
              <a:spcAft>
                <a:spcPts val="800"/>
              </a:spcAft>
              <a:buNone/>
              <a:defRPr/>
            </a:pP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Число </a:t>
            </a:r>
            <a:r>
              <a:rPr lang="ru-RU" sz="1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дошкольного возраста на начало отчетного года  в стр.2 гр.3</a:t>
            </a:r>
          </a:p>
          <a:p>
            <a:pPr marL="0" indent="0">
              <a:lnSpc>
                <a:spcPct val="50000"/>
              </a:lnSpc>
              <a:spcBef>
                <a:spcPts val="600"/>
              </a:spcBef>
              <a:spcAft>
                <a:spcPts val="800"/>
              </a:spcAft>
              <a:buNone/>
              <a:defRPr/>
            </a:pPr>
            <a:r>
              <a:rPr lang="ru-RU" sz="1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должно соответствовать сведениям отчета 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за  предыдущий </a:t>
            </a:r>
          </a:p>
          <a:p>
            <a:pPr marL="0" indent="0">
              <a:lnSpc>
                <a:spcPct val="50000"/>
              </a:lnSpc>
              <a:spcBef>
                <a:spcPts val="600"/>
              </a:spcBef>
              <a:spcAft>
                <a:spcPts val="800"/>
              </a:spcAft>
              <a:buNone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  </a:t>
            </a:r>
            <a:r>
              <a:rPr lang="ru-RU" sz="1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стр.4 гр.4 программы</a:t>
            </a:r>
            <a:r>
              <a:rPr lang="en-US" sz="1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 число детей</a:t>
            </a:r>
            <a:r>
              <a:rPr kumimoji="0" lang="en-US" sz="1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дошкольного возраста на</a:t>
            </a:r>
          </a:p>
          <a:p>
            <a:pPr marL="0" indent="0">
              <a:lnSpc>
                <a:spcPct val="50000"/>
              </a:lnSpc>
              <a:spcBef>
                <a:spcPts val="600"/>
              </a:spcBef>
              <a:spcAft>
                <a:spcPts val="800"/>
              </a:spcAft>
              <a:buNone/>
              <a:defRPr/>
            </a:pPr>
            <a:r>
              <a:rPr kumimoji="0" lang="ru-RU" sz="1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конец отчетного года»</a:t>
            </a:r>
            <a:r>
              <a:rPr lang="ru-RU" sz="1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lnSpc>
                <a:spcPct val="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kumimoji="0" lang="ru-RU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строка 02 гр.3 =стр. 04 гр.4;</a:t>
            </a:r>
          </a:p>
          <a:p>
            <a:pPr>
              <a:lnSpc>
                <a:spcPct val="500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en-US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учесть при заполнении 2 строки</a:t>
            </a:r>
            <a:r>
              <a:rPr lang="en-US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число детей дошкольного возраста  входят дети от 0 до1,5  лет</a:t>
            </a:r>
            <a:endParaRPr lang="ru-RU" sz="1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FF487A8-AF62-4145-8DCE-9C246B6095B3}"/>
              </a:ext>
            </a:extLst>
          </p:cNvPr>
          <p:cNvSpPr txBox="1"/>
          <p:nvPr/>
        </p:nvSpPr>
        <p:spPr>
          <a:xfrm>
            <a:off x="1879764" y="3526788"/>
            <a:ext cx="10108103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в программе</a:t>
            </a:r>
            <a:r>
              <a:rPr lang="en-US" sz="18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942300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AE98EB-FA17-406F-BF9E-9A2052A7A4FB}"/>
              </a:ext>
            </a:extLst>
          </p:cNvPr>
          <p:cNvSpPr txBox="1"/>
          <p:nvPr/>
        </p:nvSpPr>
        <p:spPr>
          <a:xfrm>
            <a:off x="1971410" y="352338"/>
            <a:ext cx="4412612" cy="22627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строка</a:t>
            </a:r>
          </a:p>
          <a:p>
            <a:pPr marL="0" indent="0">
              <a:lnSpc>
                <a:spcPct val="50000"/>
              </a:lnSpc>
              <a:spcBef>
                <a:spcPts val="600"/>
              </a:spcBef>
              <a:spcAft>
                <a:spcPts val="800"/>
              </a:spcAft>
              <a:buNone/>
              <a:defRPr/>
            </a:pP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числе детей на конец отчетного года в стр.3 гр.3</a:t>
            </a:r>
          </a:p>
          <a:p>
            <a:pPr marL="0" indent="0">
              <a:lnSpc>
                <a:spcPct val="50000"/>
              </a:lnSpc>
              <a:spcBef>
                <a:spcPts val="600"/>
              </a:spcBef>
              <a:spcAft>
                <a:spcPts val="800"/>
              </a:spcAft>
              <a:buNone/>
              <a:defRPr/>
            </a:pP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программы должны  быть</a:t>
            </a:r>
          </a:p>
          <a:p>
            <a:pPr marL="0" indent="0">
              <a:lnSpc>
                <a:spcPct val="50000"/>
              </a:lnSpc>
              <a:spcBef>
                <a:spcPts val="600"/>
              </a:spcBef>
              <a:spcAft>
                <a:spcPts val="800"/>
              </a:spcAft>
              <a:buNone/>
              <a:defRPr/>
            </a:pP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указаны в соответствии </a:t>
            </a:r>
            <a:r>
              <a:rPr lang="ru-RU" sz="1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движением контингента общего</a:t>
            </a:r>
            <a:endParaRPr lang="en-US" sz="10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50000"/>
              </a:lnSpc>
              <a:spcBef>
                <a:spcPts val="600"/>
              </a:spcBef>
              <a:spcAft>
                <a:spcPts val="800"/>
              </a:spcAft>
              <a:buNone/>
              <a:defRPr/>
            </a:pPr>
            <a:r>
              <a:rPr lang="ru-RU" sz="1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количества детей</a:t>
            </a:r>
          </a:p>
          <a:p>
            <a:pPr marL="0" indent="0">
              <a:lnSpc>
                <a:spcPct val="50000"/>
              </a:lnSpc>
              <a:spcBef>
                <a:spcPts val="600"/>
              </a:spcBef>
              <a:spcAft>
                <a:spcPts val="800"/>
              </a:spcAft>
              <a:buNone/>
              <a:defRPr/>
            </a:pPr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en-US" sz="1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заполнении 3 строки</a:t>
            </a:r>
            <a:r>
              <a:rPr lang="en-US" sz="1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71450" indent="-171450">
              <a:lnSpc>
                <a:spcPct val="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в стр.3 гр.3 программы должны совпадать с данными т.2211</a:t>
            </a:r>
          </a:p>
          <a:p>
            <a:pPr>
              <a:lnSpc>
                <a:spcPct val="500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стр.1 доп. гр.8 «итого детей по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группам здоровья»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1000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D43EAD-E2CC-4227-87C4-1676BCC9E993}"/>
              </a:ext>
            </a:extLst>
          </p:cNvPr>
          <p:cNvSpPr txBox="1"/>
          <p:nvPr/>
        </p:nvSpPr>
        <p:spPr>
          <a:xfrm>
            <a:off x="6813256" y="352338"/>
            <a:ext cx="4696439" cy="22627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строка</a:t>
            </a:r>
          </a:p>
          <a:p>
            <a:pPr marL="0" indent="0">
              <a:lnSpc>
                <a:spcPct val="50000"/>
              </a:lnSpc>
              <a:spcBef>
                <a:spcPts val="600"/>
              </a:spcBef>
              <a:spcAft>
                <a:spcPts val="800"/>
              </a:spcAft>
              <a:buNone/>
              <a:defRPr/>
            </a:pP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числе детей дошкольного возраста в стр.4 гр.3</a:t>
            </a:r>
          </a:p>
          <a:p>
            <a:pPr marL="0" indent="0">
              <a:lnSpc>
                <a:spcPct val="50000"/>
              </a:lnSpc>
              <a:spcBef>
                <a:spcPts val="600"/>
              </a:spcBef>
              <a:spcAft>
                <a:spcPts val="800"/>
              </a:spcAft>
              <a:buNone/>
              <a:defRPr/>
            </a:pP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программы должны  быть указаны в </a:t>
            </a:r>
          </a:p>
          <a:p>
            <a:pPr marL="0" indent="0">
              <a:lnSpc>
                <a:spcPct val="50000"/>
              </a:lnSpc>
              <a:spcBef>
                <a:spcPts val="600"/>
              </a:spcBef>
              <a:spcAft>
                <a:spcPts val="800"/>
              </a:spcAft>
              <a:buNone/>
              <a:defRPr/>
            </a:pP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</a:t>
            </a:r>
            <a:r>
              <a:rPr lang="ru-RU" sz="1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движением контингента детей дошкольного</a:t>
            </a:r>
          </a:p>
          <a:p>
            <a:pPr marL="0" indent="0">
              <a:lnSpc>
                <a:spcPct val="50000"/>
              </a:lnSpc>
              <a:spcBef>
                <a:spcPts val="600"/>
              </a:spcBef>
              <a:spcAft>
                <a:spcPts val="800"/>
              </a:spcAft>
              <a:buNone/>
              <a:defRPr/>
            </a:pPr>
            <a:r>
              <a:rPr lang="ru-RU" sz="10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возраста</a:t>
            </a:r>
          </a:p>
          <a:p>
            <a:pPr>
              <a:lnSpc>
                <a:spcPct val="500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en-US" sz="1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заполнении 4 строки</a:t>
            </a:r>
            <a:r>
              <a:rPr lang="en-US" sz="1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500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kumimoji="0" lang="ru-RU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сведения т.2101 в стр.4 гр.3 должны совпадать с данными т.2211</a:t>
            </a:r>
          </a:p>
          <a:p>
            <a:pPr>
              <a:lnSpc>
                <a:spcPct val="500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kumimoji="0" lang="ru-RU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по сумме строк 2,3,5  доп. гр.8 «итого детей по группам</a:t>
            </a:r>
          </a:p>
          <a:p>
            <a:pPr>
              <a:lnSpc>
                <a:spcPct val="500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kumimoji="0" lang="ru-RU" sz="1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здоровья»</a:t>
            </a: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EE8B59-1381-499A-9E0D-8D33838969EA}"/>
              </a:ext>
            </a:extLst>
          </p:cNvPr>
          <p:cNvSpPr txBox="1"/>
          <p:nvPr/>
        </p:nvSpPr>
        <p:spPr>
          <a:xfrm>
            <a:off x="4575665" y="3026559"/>
            <a:ext cx="3997016" cy="98841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 контингента в строках 3 ,4 т 2101 </a:t>
            </a:r>
            <a:r>
              <a:rPr lang="en-US" sz="14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500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детей от 0 до 17 лет на начало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отчетного периода</a:t>
            </a:r>
          </a:p>
          <a:p>
            <a:pPr>
              <a:lnSpc>
                <a:spcPct val="500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«плюс» 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прибывших несовершеннолетних</a:t>
            </a:r>
            <a:endParaRPr lang="en-US" sz="1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500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«минус»</a:t>
            </a:r>
            <a:r>
              <a:rPr lang="ru-RU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количество выбывших детей</a:t>
            </a:r>
            <a:r>
              <a:rPr lang="en-US" sz="1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dirty="0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3656B8FA-D78E-4C57-B1F2-E9B668326C26}"/>
              </a:ext>
            </a:extLst>
          </p:cNvPr>
          <p:cNvSpPr/>
          <p:nvPr/>
        </p:nvSpPr>
        <p:spPr>
          <a:xfrm>
            <a:off x="6096000" y="2658213"/>
            <a:ext cx="956346" cy="346563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B54231-C709-462A-846A-9AE16118FDE7}"/>
              </a:ext>
            </a:extLst>
          </p:cNvPr>
          <p:cNvSpPr txBox="1"/>
          <p:nvPr/>
        </p:nvSpPr>
        <p:spPr>
          <a:xfrm>
            <a:off x="2896994" y="4274996"/>
            <a:ext cx="7832524" cy="149329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50000"/>
              </a:lnSpc>
              <a:spcBef>
                <a:spcPts val="60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14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4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строка- дополнительная</a:t>
            </a:r>
          </a:p>
          <a:p>
            <a:pPr marL="0" indent="0">
              <a:lnSpc>
                <a:spcPct val="50000"/>
              </a:lnSpc>
              <a:spcBef>
                <a:spcPts val="600"/>
              </a:spcBef>
              <a:spcAft>
                <a:spcPts val="800"/>
              </a:spcAft>
              <a:buNone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воспитанников на конец отчетного года, которым исполнилось 18 лет в текущем году, </a:t>
            </a:r>
          </a:p>
          <a:p>
            <a:pPr marL="0" lvl="0" indent="0">
              <a:lnSpc>
                <a:spcPct val="50000"/>
              </a:lnSpc>
              <a:spcBef>
                <a:spcPts val="600"/>
              </a:spcBef>
              <a:spcAft>
                <a:spcPts val="800"/>
              </a:spcAft>
              <a:buNone/>
              <a:defRPr/>
            </a:pP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kumimoji="0" lang="ru-RU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правочно</a:t>
            </a: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заполнить стр. 5 «кроме того, воспитанников старше 18 лет</a:t>
            </a:r>
            <a:r>
              <a:rPr lang="ru-RU" sz="1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kumimoji="0" lang="ru-RU" sz="1000" b="1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50000"/>
              </a:lnSpc>
              <a:spcBef>
                <a:spcPts val="600"/>
              </a:spcBef>
              <a:spcAft>
                <a:spcPts val="800"/>
              </a:spcAft>
              <a:defRPr/>
            </a:pPr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en-US" sz="1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заполнении 5 строки</a:t>
            </a:r>
            <a:r>
              <a:rPr lang="en-US" sz="10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lvl="0" indent="-171450">
              <a:lnSpc>
                <a:spcPct val="50000"/>
              </a:lnSpc>
              <a:spcBef>
                <a:spcPts val="60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/>
            </a:pPr>
            <a:r>
              <a:rPr lang="ru-RU" sz="1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лицах, старше 18 лет в других таблицах формы не отражаются.</a:t>
            </a:r>
            <a:endParaRPr kumimoji="0" lang="ru-RU" sz="1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50000"/>
              </a:lnSpc>
              <a:spcBef>
                <a:spcPts val="600"/>
              </a:spcBef>
              <a:spcAft>
                <a:spcPts val="800"/>
              </a:spcAft>
              <a:defRPr/>
            </a:pPr>
            <a:endParaRPr lang="ru-RU" sz="1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492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2B1CEB6-EF33-4598-B658-104F35F97593}"/>
              </a:ext>
            </a:extLst>
          </p:cNvPr>
          <p:cNvSpPr txBox="1"/>
          <p:nvPr/>
        </p:nvSpPr>
        <p:spPr>
          <a:xfrm>
            <a:off x="1686849" y="481662"/>
            <a:ext cx="931111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b="1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Таблица </a:t>
            </a: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2110</a:t>
            </a:r>
            <a:r>
              <a:rPr kumimoji="0" lang="en-US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sz="18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«Кабинеты»</a:t>
            </a:r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99892D-1F51-4F52-9891-168F20902849}"/>
              </a:ext>
            </a:extLst>
          </p:cNvPr>
          <p:cNvSpPr txBox="1"/>
          <p:nvPr/>
        </p:nvSpPr>
        <p:spPr>
          <a:xfrm>
            <a:off x="6428403" y="1013160"/>
            <a:ext cx="45719" cy="292179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A53499-A335-4B9E-B443-48556792270B}"/>
              </a:ext>
            </a:extLst>
          </p:cNvPr>
          <p:cNvSpPr txBox="1"/>
          <p:nvPr/>
        </p:nvSpPr>
        <p:spPr>
          <a:xfrm>
            <a:off x="1912412" y="1005599"/>
            <a:ext cx="4429995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 таблицы в программе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40BFBE-8E5B-4A3D-AA23-30AE5D5EF883}"/>
              </a:ext>
            </a:extLst>
          </p:cNvPr>
          <p:cNvSpPr txBox="1"/>
          <p:nvPr/>
        </p:nvSpPr>
        <p:spPr>
          <a:xfrm>
            <a:off x="6642668" y="1013160"/>
            <a:ext cx="5370367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 таблицы в шаблоне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22AE27-A07F-48F7-AE17-413D35E5C664}"/>
              </a:ext>
            </a:extLst>
          </p:cNvPr>
          <p:cNvSpPr txBox="1"/>
          <p:nvPr/>
        </p:nvSpPr>
        <p:spPr>
          <a:xfrm>
            <a:off x="6560118" y="3283870"/>
            <a:ext cx="537036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выгрузка в шаблон </a:t>
            </a:r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</a:t>
            </a:r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данные из программы выгружаются в соответствующие строки шаблона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E582B9-1D8D-4F32-9403-26920CB63F7A}"/>
              </a:ext>
            </a:extLst>
          </p:cNvPr>
          <p:cNvSpPr txBox="1"/>
          <p:nvPr/>
        </p:nvSpPr>
        <p:spPr>
          <a:xfrm>
            <a:off x="6391818" y="4412609"/>
            <a:ext cx="45719" cy="201335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652EC5-A4BB-4322-8B4A-804FC5871946}"/>
              </a:ext>
            </a:extLst>
          </p:cNvPr>
          <p:cNvSpPr txBox="1"/>
          <p:nvPr/>
        </p:nvSpPr>
        <p:spPr>
          <a:xfrm>
            <a:off x="1903758" y="4282024"/>
            <a:ext cx="4438650" cy="153888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в программе </a:t>
            </a:r>
            <a:r>
              <a:rPr lang="en-US" sz="1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текущего отчетного периода по состоянию на 31.12 вносятся по всем строкам гр.3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на конец прошлого отчетного периода отражаются по всем строкам гр.4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графе 5 по всем строкам видна разница между периодами- при ее наличии требуется пояснительная записка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Строка 8 « число коек» заполняется в случае , если заполнена графа 7 «изолятор»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2388970-2666-4275-A108-52E1A0D96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413" y="1509265"/>
            <a:ext cx="4438650" cy="263842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AA7CB6F-D517-443D-9D4A-54A0EBE24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710" y="1654943"/>
            <a:ext cx="5310551" cy="649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8406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8486</TotalTime>
  <Words>3018</Words>
  <Application>Microsoft Office PowerPoint</Application>
  <PresentationFormat>Широкоэкранный</PresentationFormat>
  <Paragraphs>283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Calibri</vt:lpstr>
      <vt:lpstr>Calibri Light</vt:lpstr>
      <vt:lpstr>Century Gothic</vt:lpstr>
      <vt:lpstr>Arial</vt:lpstr>
      <vt:lpstr>Times New Roman</vt:lpstr>
      <vt:lpstr>Corbel</vt:lpstr>
      <vt:lpstr>Wingdings</vt:lpstr>
      <vt:lpstr>IBM Plex 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Наталья Е. Арутюнова</cp:lastModifiedBy>
  <cp:revision>158</cp:revision>
  <dcterms:created xsi:type="dcterms:W3CDTF">2022-10-14T11:10:30Z</dcterms:created>
  <dcterms:modified xsi:type="dcterms:W3CDTF">2025-12-15T05:37:26Z</dcterms:modified>
</cp:coreProperties>
</file>